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84" r:id="rId3"/>
    <p:sldId id="299" r:id="rId4"/>
    <p:sldId id="316" r:id="rId5"/>
    <p:sldId id="301" r:id="rId6"/>
    <p:sldId id="302" r:id="rId7"/>
    <p:sldId id="303" r:id="rId8"/>
    <p:sldId id="300" r:id="rId9"/>
    <p:sldId id="304" r:id="rId10"/>
    <p:sldId id="305" r:id="rId11"/>
    <p:sldId id="306" r:id="rId12"/>
    <p:sldId id="313" r:id="rId13"/>
    <p:sldId id="307" r:id="rId14"/>
    <p:sldId id="308" r:id="rId15"/>
    <p:sldId id="314" r:id="rId16"/>
    <p:sldId id="311" r:id="rId17"/>
    <p:sldId id="315" r:id="rId18"/>
    <p:sldId id="317" r:id="rId19"/>
    <p:sldId id="318" r:id="rId20"/>
    <p:sldId id="312" r:id="rId21"/>
    <p:sldId id="31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pos="7242" userDrawn="1">
          <p15:clr>
            <a:srgbClr val="A4A3A4"/>
          </p15:clr>
        </p15:guide>
        <p15:guide id="4" pos="211" userDrawn="1">
          <p15:clr>
            <a:srgbClr val="A4A3A4"/>
          </p15:clr>
        </p15:guide>
        <p15:guide id="5" pos="98" userDrawn="1">
          <p15:clr>
            <a:srgbClr val="A4A3A4"/>
          </p15:clr>
        </p15:guide>
        <p15:guide id="6" pos="7605" userDrawn="1">
          <p15:clr>
            <a:srgbClr val="A4A3A4"/>
          </p15:clr>
        </p15:guide>
        <p15:guide id="7" pos="3772" userDrawn="1">
          <p15:clr>
            <a:srgbClr val="A4A3A4"/>
          </p15:clr>
        </p15:guide>
        <p15:guide id="8" pos="3908" userDrawn="1">
          <p15:clr>
            <a:srgbClr val="A4A3A4"/>
          </p15:clr>
        </p15:guide>
        <p15:guide id="9" orient="horz" pos="96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  <p15:guide id="11" pos="347" userDrawn="1">
          <p15:clr>
            <a:srgbClr val="A4A3A4"/>
          </p15:clr>
        </p15:guide>
        <p15:guide id="12" orient="horz" pos="3997" userDrawn="1">
          <p15:clr>
            <a:srgbClr val="A4A3A4"/>
          </p15:clr>
        </p15:guide>
        <p15:guide id="13" orient="horz" pos="504" userDrawn="1">
          <p15:clr>
            <a:srgbClr val="A4A3A4"/>
          </p15:clr>
        </p15:guide>
        <p15:guide id="14" pos="749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  <a:srgbClr val="008000"/>
    <a:srgbClr val="39706C"/>
    <a:srgbClr val="4985FF"/>
    <a:srgbClr val="008D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88" autoAdjust="0"/>
    <p:restoredTop sz="83014" autoAdjust="0"/>
  </p:normalViewPr>
  <p:slideViewPr>
    <p:cSldViewPr snapToGrid="0" showGuides="1">
      <p:cViewPr>
        <p:scale>
          <a:sx n="87" d="100"/>
          <a:sy n="87" d="100"/>
        </p:scale>
        <p:origin x="180" y="30"/>
      </p:cViewPr>
      <p:guideLst>
        <p:guide pos="3840"/>
        <p:guide pos="7242"/>
        <p:guide pos="211"/>
        <p:guide pos="98"/>
        <p:guide pos="7605"/>
        <p:guide pos="3772"/>
        <p:guide pos="3908"/>
        <p:guide orient="horz" pos="96"/>
        <p:guide orient="horz" pos="2160"/>
        <p:guide pos="347"/>
        <p:guide orient="horz" pos="3997"/>
        <p:guide orient="horz" pos="504"/>
        <p:guide pos="749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gzhu Zhang" userId="05383890-09f1-49ef-86c5-eb951e180fce" providerId="ADAL" clId="{355FC5C9-2291-467F-802F-F51D0A59C407}"/>
    <pc:docChg chg="modSld">
      <pc:chgData name="Lingzhu Zhang" userId="05383890-09f1-49ef-86c5-eb951e180fce" providerId="ADAL" clId="{355FC5C9-2291-467F-802F-F51D0A59C407}" dt="2017-11-24T04:42:18.583" v="2"/>
      <pc:docMkLst>
        <pc:docMk/>
      </pc:docMkLst>
      <pc:sldChg chg="addSp delSp modSp">
        <pc:chgData name="Lingzhu Zhang" userId="05383890-09f1-49ef-86c5-eb951e180fce" providerId="ADAL" clId="{355FC5C9-2291-467F-802F-F51D0A59C407}" dt="2017-11-24T04:42:18.583" v="2"/>
        <pc:sldMkLst>
          <pc:docMk/>
          <pc:sldMk cId="1311605835" sldId="314"/>
        </pc:sldMkLst>
        <pc:picChg chg="add del mod">
          <ac:chgData name="Lingzhu Zhang" userId="05383890-09f1-49ef-86c5-eb951e180fce" providerId="ADAL" clId="{355FC5C9-2291-467F-802F-F51D0A59C407}" dt="2017-11-24T04:42:18.583" v="2"/>
          <ac:picMkLst>
            <pc:docMk/>
            <pc:sldMk cId="1311605835" sldId="314"/>
            <ac:picMk id="2" creationId="{00000000-0000-0000-0000-000000000000}"/>
          </ac:picMkLst>
        </pc:picChg>
      </pc:sldChg>
    </pc:docChg>
  </pc:docChgLst>
  <pc:docChgLst>
    <pc:chgData name="alainjfc" userId="4e8c5f63-b199-4054-bae5-63201570d80b" providerId="ADAL" clId="{76776F40-A714-4A72-AB73-7450043B0BDE}"/>
    <pc:docChg chg="undo custSel addSld delSld modSld modMainMaster">
      <pc:chgData name="alainjfc" userId="4e8c5f63-b199-4054-bae5-63201570d80b" providerId="ADAL" clId="{76776F40-A714-4A72-AB73-7450043B0BDE}" dt="2017-11-14T08:19:16.426" v="1694"/>
      <pc:docMkLst>
        <pc:docMk/>
      </pc:docMkLst>
      <pc:sldChg chg="addSp modSp">
        <pc:chgData name="alainjfc" userId="4e8c5f63-b199-4054-bae5-63201570d80b" providerId="ADAL" clId="{76776F40-A714-4A72-AB73-7450043B0BDE}" dt="2017-11-14T04:23:17.168" v="1210" actId="1076"/>
        <pc:sldMkLst>
          <pc:docMk/>
          <pc:sldMk cId="3692092006" sldId="261"/>
        </pc:sldMkLst>
        <pc:spChg chg="add mod">
          <ac:chgData name="alainjfc" userId="4e8c5f63-b199-4054-bae5-63201570d80b" providerId="ADAL" clId="{76776F40-A714-4A72-AB73-7450043B0BDE}" dt="2017-11-14T04:23:17.168" v="1210" actId="1076"/>
          <ac:spMkLst>
            <pc:docMk/>
            <pc:sldMk cId="3692092006" sldId="261"/>
            <ac:spMk id="3" creationId="{A134D9CE-4EAE-4C57-9855-53DC1F557B59}"/>
          </ac:spMkLst>
        </pc:spChg>
        <pc:spChg chg="mod">
          <ac:chgData name="alainjfc" userId="4e8c5f63-b199-4054-bae5-63201570d80b" providerId="ADAL" clId="{76776F40-A714-4A72-AB73-7450043B0BDE}" dt="2017-11-14T04:22:42.649" v="1171" actId="20577"/>
          <ac:spMkLst>
            <pc:docMk/>
            <pc:sldMk cId="3692092006" sldId="261"/>
            <ac:spMk id="7" creationId="{00000000-0000-0000-0000-000000000000}"/>
          </ac:spMkLst>
        </pc:spChg>
      </pc:sldChg>
      <pc:sldChg chg="addSp modSp">
        <pc:chgData name="alainjfc" userId="4e8c5f63-b199-4054-bae5-63201570d80b" providerId="ADAL" clId="{76776F40-A714-4A72-AB73-7450043B0BDE}" dt="2017-11-14T04:26:08.741" v="1319" actId="20577"/>
        <pc:sldMkLst>
          <pc:docMk/>
          <pc:sldMk cId="2271119043" sldId="270"/>
        </pc:sldMkLst>
        <pc:spChg chg="mod">
          <ac:chgData name="alainjfc" userId="4e8c5f63-b199-4054-bae5-63201570d80b" providerId="ADAL" clId="{76776F40-A714-4A72-AB73-7450043B0BDE}" dt="2017-11-14T04:24:50.224" v="1300" actId="255"/>
          <ac:spMkLst>
            <pc:docMk/>
            <pc:sldMk cId="2271119043" sldId="270"/>
            <ac:spMk id="3" creationId="{00000000-0000-0000-0000-000000000000}"/>
          </ac:spMkLst>
        </pc:spChg>
        <pc:spChg chg="add mod">
          <ac:chgData name="alainjfc" userId="4e8c5f63-b199-4054-bae5-63201570d80b" providerId="ADAL" clId="{76776F40-A714-4A72-AB73-7450043B0BDE}" dt="2017-11-14T04:26:08.741" v="1319" actId="20577"/>
          <ac:spMkLst>
            <pc:docMk/>
            <pc:sldMk cId="2271119043" sldId="270"/>
            <ac:spMk id="4" creationId="{E7935B04-B624-4A6F-90E4-38D560FEC4F1}"/>
          </ac:spMkLst>
        </pc:spChg>
        <pc:spChg chg="mod">
          <ac:chgData name="alainjfc" userId="4e8c5f63-b199-4054-bae5-63201570d80b" providerId="ADAL" clId="{76776F40-A714-4A72-AB73-7450043B0BDE}" dt="2017-11-14T04:23:33.145" v="1215" actId="5793"/>
          <ac:spMkLst>
            <pc:docMk/>
            <pc:sldMk cId="2271119043" sldId="270"/>
            <ac:spMk id="8" creationId="{00000000-0000-0000-0000-000000000000}"/>
          </ac:spMkLst>
        </pc:spChg>
      </pc:sldChg>
      <pc:sldChg chg="delSp del">
        <pc:chgData name="alainjfc" userId="4e8c5f63-b199-4054-bae5-63201570d80b" providerId="ADAL" clId="{76776F40-A714-4A72-AB73-7450043B0BDE}" dt="2017-11-14T08:10:42.696" v="1467" actId="2696"/>
        <pc:sldMkLst>
          <pc:docMk/>
          <pc:sldMk cId="1061730346" sldId="275"/>
        </pc:sldMkLst>
        <pc:spChg chg="del">
          <ac:chgData name="alainjfc" userId="4e8c5f63-b199-4054-bae5-63201570d80b" providerId="ADAL" clId="{76776F40-A714-4A72-AB73-7450043B0BDE}" dt="2017-11-14T08:09:33.140" v="1445" actId="2696"/>
          <ac:spMkLst>
            <pc:docMk/>
            <pc:sldMk cId="1061730346" sldId="275"/>
            <ac:spMk id="4" creationId="{00000000-0000-0000-0000-000000000000}"/>
          </ac:spMkLst>
        </pc:spChg>
        <pc:spChg chg="del">
          <ac:chgData name="alainjfc" userId="4e8c5f63-b199-4054-bae5-63201570d80b" providerId="ADAL" clId="{76776F40-A714-4A72-AB73-7450043B0BDE}" dt="2017-11-14T08:09:33.140" v="1445" actId="2696"/>
          <ac:spMkLst>
            <pc:docMk/>
            <pc:sldMk cId="1061730346" sldId="275"/>
            <ac:spMk id="8" creationId="{00000000-0000-0000-0000-000000000000}"/>
          </ac:spMkLst>
        </pc:spChg>
        <pc:spChg chg="del">
          <ac:chgData name="alainjfc" userId="4e8c5f63-b199-4054-bae5-63201570d80b" providerId="ADAL" clId="{76776F40-A714-4A72-AB73-7450043B0BDE}" dt="2017-11-14T08:09:33.140" v="1445" actId="2696"/>
          <ac:spMkLst>
            <pc:docMk/>
            <pc:sldMk cId="1061730346" sldId="275"/>
            <ac:spMk id="10" creationId="{00000000-0000-0000-0000-000000000000}"/>
          </ac:spMkLst>
        </pc:spChg>
      </pc:sldChg>
      <pc:sldChg chg="addSp delSp modSp">
        <pc:chgData name="alainjfc" userId="4e8c5f63-b199-4054-bae5-63201570d80b" providerId="ADAL" clId="{76776F40-A714-4A72-AB73-7450043B0BDE}" dt="2017-11-14T08:19:07.817" v="1693" actId="20577"/>
        <pc:sldMkLst>
          <pc:docMk/>
          <pc:sldMk cId="2979468362" sldId="278"/>
        </pc:sldMkLst>
        <pc:spChg chg="del">
          <ac:chgData name="alainjfc" userId="4e8c5f63-b199-4054-bae5-63201570d80b" providerId="ADAL" clId="{76776F40-A714-4A72-AB73-7450043B0BDE}" dt="2017-11-14T03:32:20.321" v="288" actId="478"/>
          <ac:spMkLst>
            <pc:docMk/>
            <pc:sldMk cId="2979468362" sldId="278"/>
            <ac:spMk id="3" creationId="{8D59CB9E-0FAE-477D-873B-C899EA52CD14}"/>
          </ac:spMkLst>
        </pc:spChg>
        <pc:spChg chg="add del mod">
          <ac:chgData name="alainjfc" userId="4e8c5f63-b199-4054-bae5-63201570d80b" providerId="ADAL" clId="{76776F40-A714-4A72-AB73-7450043B0BDE}" dt="2017-11-14T08:19:07.817" v="1693" actId="20577"/>
          <ac:spMkLst>
            <pc:docMk/>
            <pc:sldMk cId="2979468362" sldId="278"/>
            <ac:spMk id="4" creationId="{70A188E7-B9B9-4147-9DC8-3282AD9A0F4F}"/>
          </ac:spMkLst>
        </pc:spChg>
        <pc:spChg chg="add mod">
          <ac:chgData name="alainjfc" userId="4e8c5f63-b199-4054-bae5-63201570d80b" providerId="ADAL" clId="{76776F40-A714-4A72-AB73-7450043B0BDE}" dt="2017-11-14T04:18:04.266" v="1035" actId="20577"/>
          <ac:spMkLst>
            <pc:docMk/>
            <pc:sldMk cId="2979468362" sldId="278"/>
            <ac:spMk id="5" creationId="{F8CBED7F-763A-4FCE-B8F0-01DAC834626A}"/>
          </ac:spMkLst>
        </pc:spChg>
        <pc:spChg chg="add mod">
          <ac:chgData name="alainjfc" userId="4e8c5f63-b199-4054-bae5-63201570d80b" providerId="ADAL" clId="{76776F40-A714-4A72-AB73-7450043B0BDE}" dt="2017-11-14T04:18:47.918" v="1056" actId="20577"/>
          <ac:spMkLst>
            <pc:docMk/>
            <pc:sldMk cId="2979468362" sldId="278"/>
            <ac:spMk id="6" creationId="{31298702-60F4-4A96-BB4B-0DE0AFEB83E1}"/>
          </ac:spMkLst>
        </pc:spChg>
      </pc:sldChg>
      <pc:sldChg chg="modSp">
        <pc:chgData name="alainjfc" userId="4e8c5f63-b199-4054-bae5-63201570d80b" providerId="ADAL" clId="{76776F40-A714-4A72-AB73-7450043B0BDE}" dt="2017-11-14T04:22:21.625" v="1157" actId="20577"/>
        <pc:sldMkLst>
          <pc:docMk/>
          <pc:sldMk cId="56281890" sldId="279"/>
        </pc:sldMkLst>
        <pc:spChg chg="mod">
          <ac:chgData name="alainjfc" userId="4e8c5f63-b199-4054-bae5-63201570d80b" providerId="ADAL" clId="{76776F40-A714-4A72-AB73-7450043B0BDE}" dt="2017-11-14T04:19:37.709" v="1083" actId="20577"/>
          <ac:spMkLst>
            <pc:docMk/>
            <pc:sldMk cId="56281890" sldId="279"/>
            <ac:spMk id="2" creationId="{C7700019-5818-4755-9993-56A50A64E9C8}"/>
          </ac:spMkLst>
        </pc:spChg>
        <pc:spChg chg="mod">
          <ac:chgData name="alainjfc" userId="4e8c5f63-b199-4054-bae5-63201570d80b" providerId="ADAL" clId="{76776F40-A714-4A72-AB73-7450043B0BDE}" dt="2017-11-14T04:20:58.534" v="1118" actId="20577"/>
          <ac:spMkLst>
            <pc:docMk/>
            <pc:sldMk cId="56281890" sldId="279"/>
            <ac:spMk id="3" creationId="{28F5FBDC-7FD7-4817-A78C-06168F66DE58}"/>
          </ac:spMkLst>
        </pc:spChg>
        <pc:spChg chg="mod">
          <ac:chgData name="alainjfc" userId="4e8c5f63-b199-4054-bae5-63201570d80b" providerId="ADAL" clId="{76776F40-A714-4A72-AB73-7450043B0BDE}" dt="2017-11-14T04:22:21.625" v="1157" actId="20577"/>
          <ac:spMkLst>
            <pc:docMk/>
            <pc:sldMk cId="56281890" sldId="279"/>
            <ac:spMk id="4" creationId="{D6832272-A280-4126-B7DD-A5EAC87C3C6A}"/>
          </ac:spMkLst>
        </pc:spChg>
      </pc:sldChg>
      <pc:sldChg chg="modSp">
        <pc:chgData name="alainjfc" userId="4e8c5f63-b199-4054-bae5-63201570d80b" providerId="ADAL" clId="{76776F40-A714-4A72-AB73-7450043B0BDE}" dt="2017-11-14T04:29:11.558" v="1416" actId="20577"/>
        <pc:sldMkLst>
          <pc:docMk/>
          <pc:sldMk cId="3543169824" sldId="280"/>
        </pc:sldMkLst>
        <pc:spChg chg="mod">
          <ac:chgData name="alainjfc" userId="4e8c5f63-b199-4054-bae5-63201570d80b" providerId="ADAL" clId="{76776F40-A714-4A72-AB73-7450043B0BDE}" dt="2017-11-14T04:29:11.558" v="1416" actId="20577"/>
          <ac:spMkLst>
            <pc:docMk/>
            <pc:sldMk cId="3543169824" sldId="280"/>
            <ac:spMk id="2" creationId="{A2FFA028-ED2B-4EF7-A47D-EB061886A09B}"/>
          </ac:spMkLst>
        </pc:spChg>
      </pc:sldChg>
      <pc:sldChg chg="modSp">
        <pc:chgData name="alainjfc" userId="4e8c5f63-b199-4054-bae5-63201570d80b" providerId="ADAL" clId="{76776F40-A714-4A72-AB73-7450043B0BDE}" dt="2017-11-14T04:29:28.847" v="1433" actId="20577"/>
        <pc:sldMkLst>
          <pc:docMk/>
          <pc:sldMk cId="3605176982" sldId="281"/>
        </pc:sldMkLst>
        <pc:spChg chg="mod">
          <ac:chgData name="alainjfc" userId="4e8c5f63-b199-4054-bae5-63201570d80b" providerId="ADAL" clId="{76776F40-A714-4A72-AB73-7450043B0BDE}" dt="2017-11-14T04:29:28.847" v="1433" actId="20577"/>
          <ac:spMkLst>
            <pc:docMk/>
            <pc:sldMk cId="3605176982" sldId="281"/>
            <ac:spMk id="2" creationId="{EEA663D5-35AC-4FE1-8AAB-6CA7DAE830A6}"/>
          </ac:spMkLst>
        </pc:spChg>
      </pc:sldChg>
      <pc:sldChg chg="addSp delSp modSp add">
        <pc:chgData name="alainjfc" userId="4e8c5f63-b199-4054-bae5-63201570d80b" providerId="ADAL" clId="{76776F40-A714-4A72-AB73-7450043B0BDE}" dt="2017-11-14T04:19:24.996" v="1076" actId="20577"/>
        <pc:sldMkLst>
          <pc:docMk/>
          <pc:sldMk cId="1113199014" sldId="283"/>
        </pc:sldMkLst>
        <pc:spChg chg="mod">
          <ac:chgData name="alainjfc" userId="4e8c5f63-b199-4054-bae5-63201570d80b" providerId="ADAL" clId="{76776F40-A714-4A72-AB73-7450043B0BDE}" dt="2017-11-14T04:19:24.996" v="1076" actId="20577"/>
          <ac:spMkLst>
            <pc:docMk/>
            <pc:sldMk cId="1113199014" sldId="283"/>
            <ac:spMk id="3" creationId="{8D59CB9E-0FAE-477D-873B-C899EA52CD14}"/>
          </ac:spMkLst>
        </pc:spChg>
        <pc:spChg chg="del mod">
          <ac:chgData name="alainjfc" userId="4e8c5f63-b199-4054-bae5-63201570d80b" providerId="ADAL" clId="{76776F40-A714-4A72-AB73-7450043B0BDE}" dt="2017-11-14T03:31:59.663" v="284" actId="478"/>
          <ac:spMkLst>
            <pc:docMk/>
            <pc:sldMk cId="1113199014" sldId="283"/>
            <ac:spMk id="4" creationId="{70A188E7-B9B9-4147-9DC8-3282AD9A0F4F}"/>
          </ac:spMkLst>
        </pc:spChg>
        <pc:spChg chg="add mod">
          <ac:chgData name="alainjfc" userId="4e8c5f63-b199-4054-bae5-63201570d80b" providerId="ADAL" clId="{76776F40-A714-4A72-AB73-7450043B0BDE}" dt="2017-11-14T04:19:12.757" v="1069" actId="20577"/>
          <ac:spMkLst>
            <pc:docMk/>
            <pc:sldMk cId="1113199014" sldId="283"/>
            <ac:spMk id="5" creationId="{25F73ACA-6C0E-4B2E-8460-C9D2D144D954}"/>
          </ac:spMkLst>
        </pc:spChg>
      </pc:sldChg>
      <pc:sldChg chg="addSp delSp modSp add">
        <pc:chgData name="alainjfc" userId="4e8c5f63-b199-4054-bae5-63201570d80b" providerId="ADAL" clId="{76776F40-A714-4A72-AB73-7450043B0BDE}" dt="2017-11-14T08:10:37.136" v="1466" actId="255"/>
        <pc:sldMkLst>
          <pc:docMk/>
          <pc:sldMk cId="2407254313" sldId="284"/>
        </pc:sldMkLst>
        <pc:spChg chg="del">
          <ac:chgData name="alainjfc" userId="4e8c5f63-b199-4054-bae5-63201570d80b" providerId="ADAL" clId="{76776F40-A714-4A72-AB73-7450043B0BDE}" dt="2017-11-14T08:09:22.368" v="1444" actId="478"/>
          <ac:spMkLst>
            <pc:docMk/>
            <pc:sldMk cId="2407254313" sldId="284"/>
            <ac:spMk id="2" creationId="{9288B04E-7BA5-44F3-86CA-86B54A07B5D6}"/>
          </ac:spMkLst>
        </pc:spChg>
        <pc:spChg chg="add mod">
          <ac:chgData name="alainjfc" userId="4e8c5f63-b199-4054-bae5-63201570d80b" providerId="ADAL" clId="{76776F40-A714-4A72-AB73-7450043B0BDE}" dt="2017-11-14T08:10:30.960" v="1465" actId="255"/>
          <ac:spMkLst>
            <pc:docMk/>
            <pc:sldMk cId="2407254313" sldId="284"/>
            <ac:spMk id="6" creationId="{605EA542-C589-4054-924E-C93A3258F82A}"/>
          </ac:spMkLst>
        </pc:spChg>
        <pc:spChg chg="add mod">
          <ac:chgData name="alainjfc" userId="4e8c5f63-b199-4054-bae5-63201570d80b" providerId="ADAL" clId="{76776F40-A714-4A72-AB73-7450043B0BDE}" dt="2017-11-14T08:10:37.136" v="1466" actId="255"/>
          <ac:spMkLst>
            <pc:docMk/>
            <pc:sldMk cId="2407254313" sldId="284"/>
            <ac:spMk id="7" creationId="{42F52680-1A91-49B9-B7A0-16BE0240FE2C}"/>
          </ac:spMkLst>
        </pc:spChg>
        <pc:spChg chg="add mod">
          <ac:chgData name="alainjfc" userId="4e8c5f63-b199-4054-bae5-63201570d80b" providerId="ADAL" clId="{76776F40-A714-4A72-AB73-7450043B0BDE}" dt="2017-11-14T08:10:14.698" v="1462" actId="1076"/>
          <ac:spMkLst>
            <pc:docMk/>
            <pc:sldMk cId="2407254313" sldId="284"/>
            <ac:spMk id="8" creationId="{2A8CD5D2-D65C-4C87-9DDD-742AC3E0A6A1}"/>
          </ac:spMkLst>
        </pc:spChg>
        <pc:picChg chg="add mod modCrop">
          <ac:chgData name="alainjfc" userId="4e8c5f63-b199-4054-bae5-63201570d80b" providerId="ADAL" clId="{76776F40-A714-4A72-AB73-7450043B0BDE}" dt="2017-11-14T08:09:14.319" v="1443" actId="1076"/>
          <ac:picMkLst>
            <pc:docMk/>
            <pc:sldMk cId="2407254313" sldId="284"/>
            <ac:picMk id="5" creationId="{CCDF9806-D63A-49A4-95E6-85046D8A18A4}"/>
          </ac:picMkLst>
        </pc:picChg>
        <pc:picChg chg="mod modCrop">
          <ac:chgData name="alainjfc" userId="4e8c5f63-b199-4054-bae5-63201570d80b" providerId="ADAL" clId="{76776F40-A714-4A72-AB73-7450043B0BDE}" dt="2017-11-14T08:09:02.076" v="1441" actId="732"/>
          <ac:picMkLst>
            <pc:docMk/>
            <pc:sldMk cId="2407254313" sldId="284"/>
            <ac:picMk id="13" creationId="{618A2FB5-2ECC-425E-ADFE-CDA0426BD352}"/>
          </ac:picMkLst>
        </pc:picChg>
      </pc:sldChg>
      <pc:sldChg chg="delSp add del modTransition">
        <pc:chgData name="alainjfc" userId="4e8c5f63-b199-4054-bae5-63201570d80b" providerId="ADAL" clId="{76776F40-A714-4A72-AB73-7450043B0BDE}" dt="2017-11-14T08:13:41.245" v="1537"/>
        <pc:sldMkLst>
          <pc:docMk/>
          <pc:sldMk cId="674701599" sldId="285"/>
        </pc:sldMkLst>
        <pc:spChg chg="del">
          <ac:chgData name="alainjfc" userId="4e8c5f63-b199-4054-bae5-63201570d80b" providerId="ADAL" clId="{76776F40-A714-4A72-AB73-7450043B0BDE}" dt="2017-11-14T08:11:06.532" v="1471" actId="478"/>
          <ac:spMkLst>
            <pc:docMk/>
            <pc:sldMk cId="674701599" sldId="285"/>
            <ac:spMk id="2" creationId="{BA679D0D-15DF-46E4-8917-07C9EF06B1D9}"/>
          </ac:spMkLst>
        </pc:spChg>
        <pc:spChg chg="del">
          <ac:chgData name="alainjfc" userId="4e8c5f63-b199-4054-bae5-63201570d80b" providerId="ADAL" clId="{76776F40-A714-4A72-AB73-7450043B0BDE}" dt="2017-11-14T08:11:10.961" v="1472" actId="478"/>
          <ac:spMkLst>
            <pc:docMk/>
            <pc:sldMk cId="674701599" sldId="285"/>
            <ac:spMk id="3" creationId="{E0C6174C-6198-4004-A822-5F86F9A117E6}"/>
          </ac:spMkLst>
        </pc:spChg>
      </pc:sldChg>
      <pc:sldChg chg="add">
        <pc:chgData name="alainjfc" userId="4e8c5f63-b199-4054-bae5-63201570d80b" providerId="ADAL" clId="{76776F40-A714-4A72-AB73-7450043B0BDE}" dt="2017-11-14T08:19:16.426" v="1694"/>
        <pc:sldMkLst>
          <pc:docMk/>
          <pc:sldMk cId="1381119985" sldId="286"/>
        </pc:sldMkLst>
      </pc:sldChg>
      <pc:sldMasterChg chg="modSp">
        <pc:chgData name="alainjfc" userId="4e8c5f63-b199-4054-bae5-63201570d80b" providerId="ADAL" clId="{76776F40-A714-4A72-AB73-7450043B0BDE}" dt="2017-11-14T08:13:33.171" v="1536" actId="14100"/>
        <pc:sldMasterMkLst>
          <pc:docMk/>
          <pc:sldMasterMk cId="1752499107" sldId="2147483660"/>
        </pc:sldMasterMkLst>
        <pc:spChg chg="mod">
          <ac:chgData name="alainjfc" userId="4e8c5f63-b199-4054-bae5-63201570d80b" providerId="ADAL" clId="{76776F40-A714-4A72-AB73-7450043B0BDE}" dt="2017-11-14T08:13:33.171" v="1536" actId="14100"/>
          <ac:spMkLst>
            <pc:docMk/>
            <pc:sldMasterMk cId="1752499107" sldId="2147483660"/>
            <ac:spMk id="2" creationId="{DEA6EEC4-8BE5-4398-B708-A950609B6B9D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82E78-8299-4756-9497-C8E0799BE97A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34C05-C553-4E04-B385-1DDB39216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99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34C05-C553-4E04-B385-1DDB3921689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34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34C05-C553-4E04-B385-1DDB3921689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261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AB4E5E-7E63-453D-9987-7CFF61A6D82C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19BC76-8849-4BE8-A501-7AF033188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599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9185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11676879" y="6550224"/>
            <a:ext cx="5151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B13F66E-AC4C-4144-9720-F7C77015E1D4}" type="slidenum"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微软雅黑" panose="020B0503020204020204" pitchFamily="34" charset="-122"/>
              </a:rPr>
              <a:t>‹#›</a:t>
            </a:fld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1970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7">
            <a:extLst>
              <a:ext uri="{FF2B5EF4-FFF2-40B4-BE49-F238E27FC236}">
                <a16:creationId xmlns:a16="http://schemas.microsoft.com/office/drawing/2014/main" id="{42F52680-1A91-49B9-B7A0-16BE0240FE2C}"/>
              </a:ext>
            </a:extLst>
          </p:cNvPr>
          <p:cNvSpPr/>
          <p:nvPr userDrawn="1"/>
        </p:nvSpPr>
        <p:spPr>
          <a:xfrm>
            <a:off x="155575" y="6550223"/>
            <a:ext cx="11521304" cy="307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黑体" panose="02010609060101010101" pitchFamily="49" charset="-122"/>
              </a:rPr>
              <a:t>第三届中国空间句法研讨会研究生工作坊                        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黑体" panose="02010609060101010101" pitchFamily="49" charset="-122"/>
              </a:rPr>
              <a:t>Alain Chiaradia, alainjfc@hku.hk;  Dr. Lingzhu Zhang, zhanglz@hku.hk.hk</a:t>
            </a:r>
          </a:p>
        </p:txBody>
      </p:sp>
      <p:sp>
        <p:nvSpPr>
          <p:cNvPr id="3" name="文本框 2"/>
          <p:cNvSpPr txBox="1"/>
          <p:nvPr userDrawn="1"/>
        </p:nvSpPr>
        <p:spPr>
          <a:xfrm>
            <a:off x="11676879" y="6550224"/>
            <a:ext cx="5151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B13F66E-AC4C-4144-9720-F7C77015E1D4}" type="slidenum"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微软雅黑" panose="020B0503020204020204" pitchFamily="34" charset="-122"/>
              </a:rPr>
              <a:t>‹#›</a:t>
            </a:fld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5249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861999" rtl="0" eaLnBrk="1" latinLnBrk="0" hangingPunct="1">
        <a:lnSpc>
          <a:spcPct val="90000"/>
        </a:lnSpc>
        <a:spcBef>
          <a:spcPct val="0"/>
        </a:spcBef>
        <a:buNone/>
        <a:defRPr sz="414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499" indent="-215499" algn="l" defTabSz="861999" rtl="0" eaLnBrk="1" latinLnBrk="0" hangingPunct="1">
        <a:lnSpc>
          <a:spcPct val="90000"/>
        </a:lnSpc>
        <a:spcBef>
          <a:spcPts val="942"/>
        </a:spcBef>
        <a:buFont typeface="Arial" panose="020B0604020202020204" pitchFamily="34" charset="0"/>
        <a:buChar char="•"/>
        <a:defRPr sz="2639" kern="1200">
          <a:solidFill>
            <a:schemeClr val="tx1"/>
          </a:solidFill>
          <a:latin typeface="+mn-lt"/>
          <a:ea typeface="+mn-ea"/>
          <a:cs typeface="+mn-cs"/>
        </a:defRPr>
      </a:lvl1pPr>
      <a:lvl2pPr marL="646498" indent="-215499" algn="l" defTabSz="861999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2pPr>
      <a:lvl3pPr marL="1077498" indent="-215499" algn="l" defTabSz="861999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886" kern="1200">
          <a:solidFill>
            <a:schemeClr val="tx1"/>
          </a:solidFill>
          <a:latin typeface="+mn-lt"/>
          <a:ea typeface="+mn-ea"/>
          <a:cs typeface="+mn-cs"/>
        </a:defRPr>
      </a:lvl3pPr>
      <a:lvl4pPr marL="1508497" indent="-215499" algn="l" defTabSz="861999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4pPr>
      <a:lvl5pPr marL="1939497" indent="-215499" algn="l" defTabSz="861999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5pPr>
      <a:lvl6pPr marL="2370496" indent="-215499" algn="l" defTabSz="861999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6pPr>
      <a:lvl7pPr marL="2801495" indent="-215499" algn="l" defTabSz="861999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7pPr>
      <a:lvl8pPr marL="3232495" indent="-215499" algn="l" defTabSz="861999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8pPr>
      <a:lvl9pPr marL="3663494" indent="-215499" algn="l" defTabSz="861999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1999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1pPr>
      <a:lvl2pPr marL="431000" algn="l" defTabSz="861999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2pPr>
      <a:lvl3pPr marL="861999" algn="l" defTabSz="861999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3pPr>
      <a:lvl4pPr marL="1292999" algn="l" defTabSz="861999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4pPr>
      <a:lvl5pPr marL="1723998" algn="l" defTabSz="861999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5pPr>
      <a:lvl6pPr marL="2154997" algn="l" defTabSz="861999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6pPr>
      <a:lvl7pPr marL="2585996" algn="l" defTabSz="861999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7pPr>
      <a:lvl8pPr marL="3016995" algn="l" defTabSz="861999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8pPr>
      <a:lvl9pPr marL="3447993" algn="l" defTabSz="861999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5">
            <a:extLst>
              <a:ext uri="{FF2B5EF4-FFF2-40B4-BE49-F238E27FC236}">
                <a16:creationId xmlns:a16="http://schemas.microsoft.com/office/drawing/2014/main" id="{618A2FB5-2ECC-425E-ADFE-CDA0426BD35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3636" t="1318" r="34764" b="84054"/>
          <a:stretch/>
        </p:blipFill>
        <p:spPr>
          <a:xfrm>
            <a:off x="155575" y="0"/>
            <a:ext cx="5940425" cy="23830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461"/>
          <a:stretch/>
        </p:blipFill>
        <p:spPr>
          <a:xfrm>
            <a:off x="1246291" y="163568"/>
            <a:ext cx="510478" cy="483434"/>
          </a:xfrm>
          <a:prstGeom prst="rect">
            <a:avLst/>
          </a:prstGeom>
        </p:spPr>
      </p:pic>
      <p:pic>
        <p:nvPicPr>
          <p:cNvPr id="5" name="Graphic 15">
            <a:extLst>
              <a:ext uri="{FF2B5EF4-FFF2-40B4-BE49-F238E27FC236}">
                <a16:creationId xmlns:a16="http://schemas.microsoft.com/office/drawing/2014/main" id="{CCDF9806-D63A-49A4-95E6-85046D8A18A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9959" t="1318" r="2113" b="84054"/>
          <a:stretch/>
        </p:blipFill>
        <p:spPr>
          <a:xfrm>
            <a:off x="11303000" y="1"/>
            <a:ext cx="889000" cy="2143787"/>
          </a:xfrm>
          <a:prstGeom prst="rect">
            <a:avLst/>
          </a:prstGeom>
        </p:spPr>
      </p:pic>
      <p:sp>
        <p:nvSpPr>
          <p:cNvPr id="6" name="矩形 3">
            <a:extLst>
              <a:ext uri="{FF2B5EF4-FFF2-40B4-BE49-F238E27FC236}">
                <a16:creationId xmlns:a16="http://schemas.microsoft.com/office/drawing/2014/main" id="{605EA542-C589-4054-924E-C93A3258F82A}"/>
              </a:ext>
            </a:extLst>
          </p:cNvPr>
          <p:cNvSpPr/>
          <p:nvPr/>
        </p:nvSpPr>
        <p:spPr>
          <a:xfrm>
            <a:off x="4752974" y="3289397"/>
            <a:ext cx="7283449" cy="1454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dist"/>
            <a:r>
              <a:rPr lang="en-US" altLang="zh-CN" sz="2800" b="1" kern="0" dirty="0">
                <a:solidFill>
                  <a:srgbClr val="0066FF"/>
                </a:solidFill>
                <a:ea typeface="黑体" panose="02010609060101010101" pitchFamily="49" charset="-122"/>
                <a:cs typeface="Calibri" panose="020F0502020204030204" pitchFamily="34" charset="0"/>
              </a:rPr>
              <a:t>SPATIAL DESIGN NETWORK ANALYSIS </a:t>
            </a:r>
          </a:p>
          <a:p>
            <a:pPr indent="540385" algn="dist"/>
            <a:r>
              <a:rPr lang="en-US" altLang="zh-CN" sz="1850" b="1" kern="0" dirty="0">
                <a:solidFill>
                  <a:srgbClr val="0066FF"/>
                </a:solidFill>
                <a:ea typeface="黑体" panose="02010609060101010101" pitchFamily="49" charset="-122"/>
                <a:cs typeface="Calibri" panose="020F0502020204030204" pitchFamily="34" charset="0"/>
              </a:rPr>
              <a:t>3D pedestrian network mapping &amp; accessibility and flow analyses </a:t>
            </a:r>
          </a:p>
          <a:p>
            <a:pPr indent="540385" algn="dist">
              <a:lnSpc>
                <a:spcPct val="150000"/>
              </a:lnSpc>
            </a:pPr>
            <a:r>
              <a:rPr lang="zh-CN" altLang="en-US" sz="2800" b="1" kern="0" dirty="0">
                <a:solidFill>
                  <a:srgbClr val="0066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34" charset="0"/>
              </a:rPr>
              <a:t>空间设计网络分析</a:t>
            </a:r>
            <a:r>
              <a:rPr lang="en-US" altLang="zh-CN" sz="2800" b="1" kern="0" dirty="0">
                <a:solidFill>
                  <a:srgbClr val="0066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34" charset="0"/>
              </a:rPr>
              <a:t>:</a:t>
            </a:r>
            <a:r>
              <a:rPr lang="zh-CN" altLang="en-US" sz="1600" b="1" kern="0" dirty="0">
                <a:solidFill>
                  <a:srgbClr val="0066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34" charset="0"/>
              </a:rPr>
              <a:t>三维步行网络建模、可达性及流量分析</a:t>
            </a:r>
            <a:r>
              <a:rPr lang="en-US" altLang="zh-CN" sz="1600" b="1" kern="0" dirty="0">
                <a:solidFill>
                  <a:srgbClr val="0066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34" charset="0"/>
              </a:rPr>
              <a:t> </a:t>
            </a:r>
            <a:endParaRPr lang="en-US" sz="1400" b="1" kern="0" dirty="0">
              <a:solidFill>
                <a:srgbClr val="0066FF"/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7" name="矩形 7">
            <a:extLst>
              <a:ext uri="{FF2B5EF4-FFF2-40B4-BE49-F238E27FC236}">
                <a16:creationId xmlns:a16="http://schemas.microsoft.com/office/drawing/2014/main" id="{42F52680-1A91-49B9-B7A0-16BE0240FE2C}"/>
              </a:ext>
            </a:extLst>
          </p:cNvPr>
          <p:cNvSpPr/>
          <p:nvPr/>
        </p:nvSpPr>
        <p:spPr>
          <a:xfrm>
            <a:off x="155574" y="6488668"/>
            <a:ext cx="118808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第三届中国空间句法研讨会研究生工作坊      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黑体" panose="02010609060101010101" pitchFamily="49" charset="-122"/>
              </a:rPr>
              <a:t>Alain Chiaradia, alainjfc@hku.hk;  Dr. Lingzhu Zhang, zhanglz@hku.hk.hk</a:t>
            </a:r>
          </a:p>
        </p:txBody>
      </p:sp>
      <p:sp>
        <p:nvSpPr>
          <p:cNvPr id="8" name="矩形 9">
            <a:extLst>
              <a:ext uri="{FF2B5EF4-FFF2-40B4-BE49-F238E27FC236}">
                <a16:creationId xmlns:a16="http://schemas.microsoft.com/office/drawing/2014/main" id="{2A8CD5D2-D65C-4C87-9DDD-742AC3E0A6A1}"/>
              </a:ext>
            </a:extLst>
          </p:cNvPr>
          <p:cNvSpPr/>
          <p:nvPr/>
        </p:nvSpPr>
        <p:spPr>
          <a:xfrm>
            <a:off x="2748757" y="2488935"/>
            <a:ext cx="9287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r">
              <a:spcAft>
                <a:spcPts val="0"/>
              </a:spcAft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34" charset="0"/>
              </a:rPr>
              <a:t>城市空间分析</a:t>
            </a: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34" charset="0"/>
              </a:rPr>
              <a:t>论坛暨第三届中国空间句法研讨会研究生工作坊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14" name="矩形 7">
            <a:extLst>
              <a:ext uri="{FF2B5EF4-FFF2-40B4-BE49-F238E27FC236}">
                <a16:creationId xmlns:a16="http://schemas.microsoft.com/office/drawing/2014/main" id="{42F52680-1A91-49B9-B7A0-16BE0240FE2C}"/>
              </a:ext>
            </a:extLst>
          </p:cNvPr>
          <p:cNvSpPr/>
          <p:nvPr/>
        </p:nvSpPr>
        <p:spPr>
          <a:xfrm>
            <a:off x="5021262" y="5004356"/>
            <a:ext cx="70151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ea typeface="黑体" panose="02010609060101010101" pitchFamily="49" charset="-122"/>
              </a:rPr>
              <a:t>2017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黑体" panose="02010609060101010101" pitchFamily="49" charset="-122"/>
              </a:rPr>
              <a:t>年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ea typeface="黑体" panose="02010609060101010101" pitchFamily="49" charset="-122"/>
              </a:rPr>
              <a:t>11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黑体" panose="02010609060101010101" pitchFamily="49" charset="-122"/>
              </a:rPr>
              <a:t>月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ea typeface="黑体" panose="02010609060101010101" pitchFamily="49" charset="-122"/>
              </a:rPr>
              <a:t>24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黑体" panose="02010609060101010101" pitchFamily="49" charset="-122"/>
              </a:rPr>
              <a:t>日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07254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575" y="152400"/>
            <a:ext cx="11025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Step3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通过修改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Z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轴坐标（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ch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命令）定义每一层步行系统及底图的高度，并根据平面的相对位置拼合</a:t>
            </a:r>
            <a:endParaRPr 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4731" y="800100"/>
            <a:ext cx="6221694" cy="4140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8" y="800100"/>
            <a:ext cx="5501433" cy="41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509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4778" r="8222"/>
          <a:stretch/>
        </p:blipFill>
        <p:spPr>
          <a:xfrm>
            <a:off x="155572" y="800100"/>
            <a:ext cx="7486606" cy="442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l="4219" r="8058"/>
          <a:stretch/>
        </p:blipFill>
        <p:spPr>
          <a:xfrm>
            <a:off x="7822375" y="800100"/>
            <a:ext cx="4214050" cy="44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930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575" y="152400"/>
            <a:ext cx="762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Step4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用垂直联系（包括但不限于自动扶梯、电梯、楼梯）连接各楼层</a:t>
            </a:r>
            <a:endParaRPr 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2530" r="39724" b="18926"/>
          <a:stretch/>
        </p:blipFill>
        <p:spPr>
          <a:xfrm>
            <a:off x="155576" y="800100"/>
            <a:ext cx="3865590" cy="3456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t="9107" b="10041"/>
          <a:stretch/>
        </p:blipFill>
        <p:spPr>
          <a:xfrm>
            <a:off x="4173536" y="800100"/>
            <a:ext cx="6504329" cy="3456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9627" y="2849618"/>
            <a:ext cx="1146798" cy="144324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575" y="4479623"/>
            <a:ext cx="4680277" cy="879168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185477" y="5874612"/>
            <a:ext cx="41854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垂直联系的类型与画法</a:t>
            </a:r>
            <a:r>
              <a: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rPr>
              <a:t>（庄宇，宋晓宇，戴晓玲，</a:t>
            </a:r>
            <a:r>
              <a:rPr lang="en-US" altLang="zh-CN" sz="1000" dirty="0">
                <a:latin typeface="黑体" panose="02010609060101010101" pitchFamily="49" charset="-122"/>
                <a:ea typeface="黑体" panose="02010609060101010101" pitchFamily="49" charset="-122"/>
              </a:rPr>
              <a:t>2014</a:t>
            </a:r>
            <a:r>
              <a: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en-US" altLang="zh-CN" sz="1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5370897" y="4771921"/>
            <a:ext cx="0" cy="40426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734238" y="5415006"/>
            <a:ext cx="61054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自动扶梯                        楼梯                    电梯</a:t>
            </a:r>
            <a:endParaRPr 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90843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575" y="152400"/>
            <a:ext cx="6705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Step5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采用底层平面作为参照，将建筑信息整合到周边环境中</a:t>
            </a:r>
            <a:endParaRPr 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64" y="521733"/>
            <a:ext cx="9911798" cy="588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63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1376" t="1890" r="9935" b="-1890"/>
          <a:stretch/>
        </p:blipFill>
        <p:spPr>
          <a:xfrm>
            <a:off x="155575" y="893182"/>
            <a:ext cx="4740872" cy="20116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6143" y="800100"/>
            <a:ext cx="6650282" cy="402581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55575" y="152400"/>
            <a:ext cx="6668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Step6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使用“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Drawing Clean up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”命令对步行路径进行整理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605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575" y="152400"/>
            <a:ext cx="6822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Step7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ArcMap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中导入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CAD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文件 （需保存为低于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版本）</a:t>
            </a:r>
            <a:endParaRPr 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8965"/>
          <a:stretch/>
        </p:blipFill>
        <p:spPr>
          <a:xfrm>
            <a:off x="334963" y="800100"/>
            <a:ext cx="4578017" cy="39567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8050" y="800100"/>
            <a:ext cx="5502442" cy="412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708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575" y="152400"/>
            <a:ext cx="5421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Step8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sDNA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prepare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命令修正底图的小错误</a:t>
            </a:r>
            <a:endParaRPr lang="en-US" dirty="0"/>
          </a:p>
        </p:txBody>
      </p:sp>
      <p:grpSp>
        <p:nvGrpSpPr>
          <p:cNvPr id="29" name="组合 28"/>
          <p:cNvGrpSpPr/>
          <p:nvPr/>
        </p:nvGrpSpPr>
        <p:grpSpPr>
          <a:xfrm>
            <a:off x="334963" y="3695430"/>
            <a:ext cx="4864784" cy="1608740"/>
            <a:chOff x="5912567" y="930950"/>
            <a:chExt cx="5763656" cy="1905989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7183479" y="930950"/>
              <a:ext cx="556363" cy="1593480"/>
            </a:xfrm>
            <a:prstGeom prst="line">
              <a:avLst/>
            </a:prstGeom>
            <a:ln w="444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V="1">
              <a:off x="5912567" y="2383533"/>
              <a:ext cx="3094221" cy="92899"/>
            </a:xfrm>
            <a:prstGeom prst="line">
              <a:avLst/>
            </a:prstGeom>
            <a:ln w="444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7253669" y="978948"/>
              <a:ext cx="523332" cy="1497485"/>
            </a:xfrm>
            <a:prstGeom prst="line">
              <a:avLst/>
            </a:prstGeom>
            <a:ln w="4445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V="1">
              <a:off x="5982757" y="2431531"/>
              <a:ext cx="3094221" cy="92899"/>
            </a:xfrm>
            <a:prstGeom prst="line">
              <a:avLst/>
            </a:prstGeom>
            <a:ln w="4445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10410042" y="1048621"/>
              <a:ext cx="357833" cy="475422"/>
            </a:xfrm>
            <a:prstGeom prst="line">
              <a:avLst/>
            </a:prstGeom>
            <a:ln w="444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10747231" y="1737368"/>
              <a:ext cx="763838" cy="1099571"/>
            </a:xfrm>
            <a:prstGeom prst="line">
              <a:avLst/>
            </a:prstGeom>
            <a:ln w="444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V="1">
              <a:off x="9407753" y="1524043"/>
              <a:ext cx="1532159" cy="1128554"/>
            </a:xfrm>
            <a:prstGeom prst="line">
              <a:avLst/>
            </a:prstGeom>
            <a:ln w="444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10410042" y="1048621"/>
              <a:ext cx="1266181" cy="1788318"/>
            </a:xfrm>
            <a:prstGeom prst="line">
              <a:avLst/>
            </a:prstGeom>
            <a:ln w="4445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H="1">
              <a:off x="9407753" y="1620384"/>
              <a:ext cx="1413013" cy="1032213"/>
            </a:xfrm>
            <a:prstGeom prst="line">
              <a:avLst/>
            </a:prstGeom>
            <a:ln w="4445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/>
          <a:srcRect l="1661" r="13649"/>
          <a:stretch/>
        </p:blipFill>
        <p:spPr>
          <a:xfrm>
            <a:off x="648807" y="833548"/>
            <a:ext cx="3243273" cy="1909652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7923" y="800100"/>
            <a:ext cx="6404040" cy="480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415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575" y="152400"/>
            <a:ext cx="4685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Step9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sDNA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Analyst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命令计算可达性</a:t>
            </a:r>
            <a:endParaRPr 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5" y="800100"/>
            <a:ext cx="5940425" cy="472851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203950" y="800100"/>
            <a:ext cx="568642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ea typeface="黑体" panose="02010609060101010101" pitchFamily="49" charset="-122"/>
                <a:cs typeface="Calibri" panose="020F0502020204030204" pitchFamily="34" charset="0"/>
              </a:rPr>
              <a:t>度量方式：欧几里德距离（米制距离） 、方向转换次数（拓扑距离）、角度变化（角度距离）</a:t>
            </a:r>
            <a:endParaRPr lang="en-US" altLang="zh-CN" sz="1600" dirty="0">
              <a:ea typeface="黑体" panose="02010609060101010101" pitchFamily="49" charset="-122"/>
              <a:cs typeface="Calibri" panose="020F0502020204030204" pitchFamily="34" charset="0"/>
            </a:endParaRP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altLang="zh-CN" sz="1600" dirty="0">
              <a:ea typeface="黑体" panose="02010609060101010101" pitchFamily="49" charset="-122"/>
              <a:cs typeface="Calibri" panose="020F0502020204030204" pitchFamily="34" charset="0"/>
            </a:endParaRP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altLang="zh-CN" sz="1600" dirty="0">
              <a:ea typeface="黑体" panose="02010609060101010101" pitchFamily="49" charset="-122"/>
              <a:cs typeface="Calibri" panose="020F0502020204030204" pitchFamily="34" charset="0"/>
            </a:endParaRP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altLang="zh-CN" sz="1600" dirty="0">
              <a:ea typeface="黑体" panose="02010609060101010101" pitchFamily="49" charset="-122"/>
              <a:cs typeface="Calibri" panose="020F0502020204030204" pitchFamily="34" charset="0"/>
            </a:endParaRP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altLang="zh-CN" sz="1600" dirty="0">
              <a:ea typeface="黑体" panose="02010609060101010101" pitchFamily="49" charset="-122"/>
              <a:cs typeface="Calibri" panose="020F0502020204030204" pitchFamily="34" charset="0"/>
            </a:endParaRP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altLang="zh-CN" sz="1600" dirty="0">
              <a:ea typeface="黑体" panose="02010609060101010101" pitchFamily="49" charset="-122"/>
              <a:cs typeface="Calibri" panose="020F0502020204030204" pitchFamily="34" charset="0"/>
            </a:endParaRP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ea typeface="黑体" panose="02010609060101010101" pitchFamily="49" charset="-122"/>
                <a:cs typeface="Calibri" panose="020F0502020204030204" pitchFamily="34" charset="0"/>
              </a:rPr>
              <a:t>分析半径：不同出行方式适应的出行距离不同</a:t>
            </a:r>
            <a:endParaRPr lang="en-US" altLang="zh-CN" sz="1600" dirty="0">
              <a:ea typeface="黑体" panose="02010609060101010101" pitchFamily="49" charset="-122"/>
              <a:cs typeface="Calibri" panose="020F0502020204030204" pitchFamily="34" charset="0"/>
            </a:endParaRP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ea typeface="黑体" panose="02010609060101010101" pitchFamily="49" charset="-122"/>
                <a:cs typeface="Calibri" panose="020F0502020204030204" pitchFamily="34" charset="0"/>
              </a:rPr>
              <a:t>分析半径度量方式：通常选择米制</a:t>
            </a:r>
            <a:endParaRPr lang="en-US" altLang="zh-CN" sz="1600" dirty="0">
              <a:ea typeface="黑体" panose="02010609060101010101" pitchFamily="49" charset="-122"/>
              <a:cs typeface="Calibri" panose="020F0502020204030204" pitchFamily="34" charset="0"/>
            </a:endParaRP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zh-CN" sz="1600" dirty="0">
                <a:ea typeface="黑体" panose="02010609060101010101" pitchFamily="49" charset="-122"/>
                <a:cs typeface="Calibri" panose="020F0502020204030204" pitchFamily="34" charset="0"/>
              </a:rPr>
              <a:t>Closeness</a:t>
            </a:r>
            <a:r>
              <a:rPr lang="zh-CN" altLang="en-US" sz="1600" dirty="0">
                <a:ea typeface="黑体" panose="02010609060101010101" pitchFamily="49" charset="-122"/>
                <a:cs typeface="Calibri" panose="020F0502020204030204" pitchFamily="34" charset="0"/>
              </a:rPr>
              <a:t>（接近度）与</a:t>
            </a:r>
            <a:r>
              <a:rPr lang="en-US" altLang="zh-CN" sz="1600" dirty="0">
                <a:ea typeface="黑体" panose="02010609060101010101" pitchFamily="49" charset="-122"/>
                <a:cs typeface="Calibri" panose="020F0502020204030204" pitchFamily="34" charset="0"/>
              </a:rPr>
              <a:t>Betweenness</a:t>
            </a:r>
            <a:r>
              <a:rPr lang="zh-CN" altLang="en-US" sz="1600" dirty="0">
                <a:ea typeface="黑体" panose="02010609060101010101" pitchFamily="49" charset="-122"/>
                <a:cs typeface="Calibri" panose="020F0502020204030204" pitchFamily="34" charset="0"/>
              </a:rPr>
              <a:t>（中间性）</a:t>
            </a:r>
            <a:endParaRPr lang="en-US" altLang="zh-CN" sz="1600" dirty="0"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829" y="1448792"/>
            <a:ext cx="4739746" cy="156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149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1369"/>
          <a:stretch/>
        </p:blipFill>
        <p:spPr>
          <a:xfrm>
            <a:off x="722651" y="498935"/>
            <a:ext cx="10518190" cy="522701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510591" y="4855618"/>
            <a:ext cx="730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BtA500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0762" y="5178115"/>
            <a:ext cx="333829" cy="71547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889216" y="5093841"/>
            <a:ext cx="76018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中间性高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中间性低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>
            <a:off x="11242848" y="5320271"/>
            <a:ext cx="0" cy="377371"/>
          </a:xfrm>
          <a:prstGeom prst="straightConnector1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155575" y="152400"/>
            <a:ext cx="3935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可在</a:t>
            </a:r>
            <a:r>
              <a:rPr lang="en-US" altLang="zh-CN" dirty="0" err="1">
                <a:latin typeface="黑体" panose="02010609060101010101" pitchFamily="49" charset="-122"/>
                <a:ea typeface="黑体" panose="02010609060101010101" pitchFamily="49" charset="-122"/>
              </a:rPr>
              <a:t>ArcScene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中查看三维分析结果</a:t>
            </a:r>
            <a:endParaRPr 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05893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575" y="152400"/>
            <a:ext cx="5695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Step10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与人流量的关联性 （定性观察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定量分析）</a:t>
            </a:r>
            <a:endParaRPr 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t="11837" b="11218"/>
          <a:stretch/>
        </p:blipFill>
        <p:spPr>
          <a:xfrm>
            <a:off x="550863" y="521731"/>
            <a:ext cx="10945812" cy="562972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790653" y="6151460"/>
            <a:ext cx="2706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rPr>
              <a:t>根据</a:t>
            </a:r>
            <a:r>
              <a:rPr lang="en-US" altLang="zh-CN" sz="1000" dirty="0">
                <a:latin typeface="黑体" panose="02010609060101010101" pitchFamily="49" charset="-122"/>
                <a:ea typeface="黑体" panose="02010609060101010101" pitchFamily="49" charset="-122"/>
              </a:rPr>
              <a:t>2014</a:t>
            </a:r>
            <a:r>
              <a: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1000" dirty="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sz="1000" dirty="0">
                <a:latin typeface="黑体" panose="02010609060101010101" pitchFamily="49" charset="-122"/>
                <a:ea typeface="黑体" panose="02010609060101010101" pitchFamily="49" charset="-122"/>
              </a:rPr>
              <a:t>27</a:t>
            </a:r>
            <a:r>
              <a: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rPr>
              <a:t>号的百度地图</a:t>
            </a:r>
          </a:p>
          <a:p>
            <a:pPr algn="r"/>
            <a:r>
              <a:rPr lang="en-US" sz="1000" dirty="0">
                <a:latin typeface="黑体" panose="02010609060101010101" pitchFamily="49" charset="-122"/>
                <a:ea typeface="黑体" panose="02010609060101010101" pitchFamily="49" charset="-122"/>
              </a:rPr>
              <a:t>BAIDU MAP ON APRIL 27, 2014</a:t>
            </a:r>
          </a:p>
        </p:txBody>
      </p:sp>
    </p:spTree>
    <p:extLst>
      <p:ext uri="{BB962C8B-B14F-4D97-AF65-F5344CB8AC3E}">
        <p14:creationId xmlns:p14="http://schemas.microsoft.com/office/powerpoint/2010/main" val="219380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18" y="805037"/>
            <a:ext cx="5400000" cy="484978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518" y="805037"/>
            <a:ext cx="5400000" cy="482764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55575" y="152400"/>
            <a:ext cx="30804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1 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二维步行网络模型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86005" y="6012418"/>
            <a:ext cx="36639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ea typeface="黑体" panose="02010609060101010101" pitchFamily="49" charset="-122"/>
              </a:rPr>
              <a:t>战略性模型 </a:t>
            </a:r>
            <a:r>
              <a:rPr lang="en-US" altLang="zh-CN" sz="1600" dirty="0">
                <a:ea typeface="黑体" panose="02010609060101010101" pitchFamily="49" charset="-122"/>
              </a:rPr>
              <a:t>Strategic pedestrian network</a:t>
            </a:r>
            <a:endParaRPr lang="en-US" sz="1600" dirty="0"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045660" y="6012418"/>
            <a:ext cx="36334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ea typeface="黑体" panose="02010609060101010101" pitchFamily="49" charset="-122"/>
              </a:rPr>
              <a:t>实践性模型 </a:t>
            </a:r>
            <a:r>
              <a:rPr lang="en-US" altLang="zh-CN" sz="1600" dirty="0">
                <a:ea typeface="黑体" panose="02010609060101010101" pitchFamily="49" charset="-122"/>
              </a:rPr>
              <a:t>Detailed pedestrian network</a:t>
            </a:r>
            <a:endParaRPr lang="en-US" sz="1600" dirty="0"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343157" y="5482892"/>
            <a:ext cx="6448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BtE500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896480" y="5482891"/>
            <a:ext cx="6448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BtE500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364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l="3052" t="855" r="8809"/>
          <a:stretch/>
        </p:blipFill>
        <p:spPr>
          <a:xfrm>
            <a:off x="15241" y="38100"/>
            <a:ext cx="9210806" cy="68199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0193358" y="5716510"/>
            <a:ext cx="375582" cy="735560"/>
            <a:chOff x="10193215" y="5938041"/>
            <a:chExt cx="469737" cy="919959"/>
          </a:xfrm>
        </p:grpSpPr>
        <p:sp>
          <p:nvSpPr>
            <p:cNvPr id="4" name="矩形 3"/>
            <p:cNvSpPr/>
            <p:nvPr/>
          </p:nvSpPr>
          <p:spPr>
            <a:xfrm>
              <a:off x="10193215" y="5938041"/>
              <a:ext cx="469737" cy="9199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下箭头 4"/>
            <p:cNvSpPr/>
            <p:nvPr/>
          </p:nvSpPr>
          <p:spPr>
            <a:xfrm rot="9791898">
              <a:off x="10246314" y="5976025"/>
              <a:ext cx="274157" cy="379365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0251533" y="6386917"/>
              <a:ext cx="35747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b="1" dirty="0">
                  <a:solidFill>
                    <a:srgbClr val="C00000"/>
                  </a:solidFill>
                </a:rPr>
                <a:t>N</a:t>
              </a:r>
              <a:endParaRPr lang="zh-CN" alt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0848689" y="5354779"/>
            <a:ext cx="1343311" cy="1202953"/>
            <a:chOff x="10848689" y="4966815"/>
            <a:chExt cx="2199250" cy="1202953"/>
          </a:xfrm>
        </p:grpSpPr>
        <p:grpSp>
          <p:nvGrpSpPr>
            <p:cNvPr id="8" name="组合 7"/>
            <p:cNvGrpSpPr/>
            <p:nvPr/>
          </p:nvGrpSpPr>
          <p:grpSpPr>
            <a:xfrm>
              <a:off x="10848689" y="4966815"/>
              <a:ext cx="2199250" cy="871709"/>
              <a:chOff x="10564495" y="4760673"/>
              <a:chExt cx="2590546" cy="1026805"/>
            </a:xfrm>
          </p:grpSpPr>
          <p:cxnSp>
            <p:nvCxnSpPr>
              <p:cNvPr id="11" name="直接连接符 10"/>
              <p:cNvCxnSpPr/>
              <p:nvPr/>
            </p:nvCxnSpPr>
            <p:spPr>
              <a:xfrm flipV="1">
                <a:off x="10564495" y="5253449"/>
                <a:ext cx="651510" cy="8925"/>
              </a:xfrm>
              <a:prstGeom prst="line">
                <a:avLst/>
              </a:prstGeom>
              <a:ln w="254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矩形 11"/>
              <p:cNvSpPr/>
              <p:nvPr/>
            </p:nvSpPr>
            <p:spPr>
              <a:xfrm>
                <a:off x="11186541" y="5099157"/>
                <a:ext cx="1568451" cy="3081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100" dirty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地下路径</a:t>
                </a:r>
              </a:p>
            </p:txBody>
          </p:sp>
          <p:cxnSp>
            <p:nvCxnSpPr>
              <p:cNvPr id="13" name="直接连接符 12"/>
              <p:cNvCxnSpPr/>
              <p:nvPr/>
            </p:nvCxnSpPr>
            <p:spPr>
              <a:xfrm flipV="1">
                <a:off x="10564495" y="4902306"/>
                <a:ext cx="651510" cy="8925"/>
              </a:xfrm>
              <a:prstGeom prst="line">
                <a:avLst/>
              </a:prstGeom>
              <a:ln w="25400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矩形 13"/>
              <p:cNvSpPr/>
              <p:nvPr/>
            </p:nvSpPr>
            <p:spPr>
              <a:xfrm>
                <a:off x="11216005" y="4760673"/>
                <a:ext cx="1568451" cy="3081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100" dirty="0">
                    <a:solidFill>
                      <a:schemeClr val="bg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地面路径</a:t>
                </a:r>
              </a:p>
            </p:txBody>
          </p:sp>
          <p:cxnSp>
            <p:nvCxnSpPr>
              <p:cNvPr id="15" name="直接连接符 14"/>
              <p:cNvCxnSpPr/>
              <p:nvPr/>
            </p:nvCxnSpPr>
            <p:spPr>
              <a:xfrm flipV="1">
                <a:off x="10564495" y="5628938"/>
                <a:ext cx="651510" cy="8925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矩形 15"/>
              <p:cNvSpPr/>
              <p:nvPr/>
            </p:nvSpPr>
            <p:spPr>
              <a:xfrm>
                <a:off x="11186541" y="5479322"/>
                <a:ext cx="1968500" cy="3081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1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垂直联系</a:t>
                </a:r>
              </a:p>
            </p:txBody>
          </p:sp>
        </p:grpSp>
        <p:sp>
          <p:nvSpPr>
            <p:cNvPr id="9" name="椭圆 8"/>
            <p:cNvSpPr/>
            <p:nvPr/>
          </p:nvSpPr>
          <p:spPr>
            <a:xfrm>
              <a:off x="10993886" y="6026370"/>
              <a:ext cx="117877" cy="7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1319556" y="5908158"/>
              <a:ext cx="1728383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行人观测点</a:t>
              </a: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11172"/>
            <a:ext cx="2699658" cy="244682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/>
          <a:srcRect l="17286" t="5366" r="15981" b="4654"/>
          <a:stretch/>
        </p:blipFill>
        <p:spPr>
          <a:xfrm>
            <a:off x="9456420" y="1223667"/>
            <a:ext cx="2735580" cy="3797941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9681698" y="109715"/>
            <a:ext cx="2441476" cy="1107495"/>
            <a:chOff x="9256717" y="1124944"/>
            <a:chExt cx="2441476" cy="1107495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6"/>
            <a:srcRect t="21086" r="81443"/>
            <a:stretch/>
          </p:blipFill>
          <p:spPr>
            <a:xfrm>
              <a:off x="9256717" y="1202536"/>
              <a:ext cx="309730" cy="1029903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9477923" y="1124944"/>
              <a:ext cx="2220270" cy="11045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其他功能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7     </a:t>
              </a:r>
              <a:r>
                <a:rPr lang="en-US" altLang="zh-CN" sz="14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4.5%</a:t>
              </a:r>
            </a:p>
            <a:p>
              <a:pPr>
                <a:lnSpc>
                  <a:spcPct val="120000"/>
                </a:lnSpc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商业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62   </a:t>
              </a:r>
              <a:r>
                <a:rPr lang="en-US" altLang="zh-CN" sz="14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39.7%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  <a:p>
              <a:pPr>
                <a:lnSpc>
                  <a:spcPct val="120000"/>
                </a:lnSpc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居住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60   </a:t>
              </a:r>
              <a:r>
                <a:rPr lang="en-US" altLang="zh-CN" sz="14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38.5%</a:t>
              </a:r>
            </a:p>
            <a:p>
              <a:pPr>
                <a:lnSpc>
                  <a:spcPct val="120000"/>
                </a:lnSpc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办公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27   </a:t>
              </a:r>
              <a:r>
                <a:rPr lang="en-US" altLang="zh-CN" sz="14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17.3%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0" y="0"/>
            <a:ext cx="89916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江湾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五角场站域，行人观测点分布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-39%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位于居住功能路径，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40%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位于商业功能路径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69727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b="34227"/>
          <a:stretch/>
        </p:blipFill>
        <p:spPr>
          <a:xfrm>
            <a:off x="155575" y="1860559"/>
            <a:ext cx="7078768" cy="102119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55575" y="152400"/>
            <a:ext cx="3281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如何构建网络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基本原则</a:t>
            </a:r>
            <a:endParaRPr lang="en-US" dirty="0"/>
          </a:p>
        </p:txBody>
      </p:sp>
      <p:sp>
        <p:nvSpPr>
          <p:cNvPr id="4" name="矩形 3"/>
          <p:cNvSpPr/>
          <p:nvPr/>
        </p:nvSpPr>
        <p:spPr>
          <a:xfrm>
            <a:off x="468429" y="683314"/>
            <a:ext cx="92242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ea typeface="黑体" panose="02010609060101010101" pitchFamily="49" charset="-122"/>
                <a:cs typeface="Calibri" panose="020F0502020204030204" pitchFamily="34" charset="0"/>
              </a:rPr>
              <a:t>计算基于</a:t>
            </a:r>
            <a:r>
              <a:rPr lang="en-US" altLang="zh-CN" sz="1600" dirty="0">
                <a:ea typeface="黑体" panose="02010609060101010101" pitchFamily="49" charset="-122"/>
                <a:cs typeface="Calibri" panose="020F0502020204030204" pitchFamily="34" charset="0"/>
              </a:rPr>
              <a:t>Link</a:t>
            </a:r>
            <a:r>
              <a:rPr lang="zh-CN" altLang="en-US" sz="1600" dirty="0">
                <a:ea typeface="黑体" panose="02010609060101010101" pitchFamily="49" charset="-122"/>
                <a:cs typeface="Calibri" panose="020F0502020204030204" pitchFamily="34" charset="0"/>
              </a:rPr>
              <a:t>的概念，而非</a:t>
            </a:r>
            <a:r>
              <a:rPr lang="en-US" altLang="zh-CN" sz="1600" dirty="0">
                <a:ea typeface="黑体" panose="02010609060101010101" pitchFamily="49" charset="-122"/>
                <a:cs typeface="Calibri" panose="020F0502020204030204" pitchFamily="34" charset="0"/>
              </a:rPr>
              <a:t>Axial </a:t>
            </a:r>
            <a:r>
              <a:rPr lang="zh-CN" altLang="en-US" sz="1600" dirty="0">
                <a:ea typeface="黑体" panose="02010609060101010101" pitchFamily="49" charset="-122"/>
                <a:cs typeface="Calibri" panose="020F0502020204030204" pitchFamily="34" charset="0"/>
              </a:rPr>
              <a:t>或 </a:t>
            </a:r>
            <a:r>
              <a:rPr lang="en-US" altLang="zh-CN" sz="1600" dirty="0">
                <a:ea typeface="黑体" panose="02010609060101010101" pitchFamily="49" charset="-122"/>
                <a:cs typeface="Calibri" panose="020F0502020204030204" pitchFamily="34" charset="0"/>
              </a:rPr>
              <a:t>Segment</a:t>
            </a:r>
          </a:p>
          <a:p>
            <a:pPr>
              <a:spcBef>
                <a:spcPts val="600"/>
              </a:spcBef>
            </a:pPr>
            <a:r>
              <a:rPr lang="zh-CN" altLang="en-US" sz="1600" dirty="0">
                <a:ea typeface="黑体" panose="02010609060101010101" pitchFamily="49" charset="-122"/>
                <a:cs typeface="Calibri" panose="020F0502020204030204" pitchFamily="34" charset="0"/>
              </a:rPr>
              <a:t>　　</a:t>
            </a:r>
            <a:r>
              <a:rPr lang="en-US" altLang="zh-CN" sz="1600" dirty="0">
                <a:ea typeface="黑体" panose="02010609060101010101" pitchFamily="49" charset="-122"/>
                <a:cs typeface="Calibri" panose="020F0502020204030204" pitchFamily="34" charset="0"/>
              </a:rPr>
              <a:t>——link </a:t>
            </a:r>
            <a:r>
              <a:rPr lang="zh-CN" altLang="en-US" sz="1600" dirty="0">
                <a:ea typeface="黑体" panose="02010609060101010101" pitchFamily="49" charset="-122"/>
                <a:cs typeface="Calibri" panose="020F0502020204030204" pitchFamily="34" charset="0"/>
              </a:rPr>
              <a:t>是目前大多数地图的标准格式，兼容性最好，可直接利用下载的地图；</a:t>
            </a:r>
            <a:endParaRPr lang="en-US" altLang="zh-CN" sz="1600" dirty="0">
              <a:ea typeface="黑体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zh-CN" altLang="en-US" sz="1600" dirty="0">
                <a:ea typeface="黑体" panose="02010609060101010101" pitchFamily="49" charset="-122"/>
                <a:cs typeface="Calibri" panose="020F0502020204030204" pitchFamily="34" charset="0"/>
              </a:rPr>
              <a:t>　　</a:t>
            </a:r>
            <a:r>
              <a:rPr lang="en-US" altLang="zh-CN" sz="1600" dirty="0">
                <a:ea typeface="黑体" panose="02010609060101010101" pitchFamily="49" charset="-122"/>
                <a:cs typeface="Calibri" panose="020F0502020204030204" pitchFamily="34" charset="0"/>
              </a:rPr>
              <a:t>——</a:t>
            </a:r>
            <a:r>
              <a:rPr lang="zh-CN" altLang="en-US" sz="1600" dirty="0">
                <a:ea typeface="黑体" panose="02010609060101010101" pitchFamily="49" charset="-122"/>
                <a:cs typeface="Calibri" panose="020F0502020204030204" pitchFamily="34" charset="0"/>
              </a:rPr>
              <a:t>使用道路中心线分析</a:t>
            </a:r>
            <a:endParaRPr lang="en-US" altLang="zh-CN" sz="1600" dirty="0"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/>
          <a:srcRect t="2701" b="50630"/>
          <a:stretch/>
        </p:blipFill>
        <p:spPr bwMode="auto">
          <a:xfrm>
            <a:off x="4526631" y="4148478"/>
            <a:ext cx="1677319" cy="2231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矩形 6"/>
          <p:cNvSpPr/>
          <p:nvPr/>
        </p:nvSpPr>
        <p:spPr>
          <a:xfrm>
            <a:off x="389242" y="3460993"/>
            <a:ext cx="930339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600" dirty="0">
                <a:ea typeface="黑体" panose="02010609060101010101" pitchFamily="49" charset="-122"/>
                <a:cs typeface="Calibri" panose="020F0502020204030204" pitchFamily="34" charset="0"/>
              </a:rPr>
              <a:t>sDNA</a:t>
            </a:r>
            <a:r>
              <a:rPr lang="zh-CN" altLang="en-US" sz="1600" dirty="0">
                <a:ea typeface="黑体" panose="02010609060101010101" pitchFamily="49" charset="-122"/>
                <a:cs typeface="Calibri" panose="020F0502020204030204" pitchFamily="34" charset="0"/>
              </a:rPr>
              <a:t>多层面网络表达更清楚</a:t>
            </a:r>
            <a:endParaRPr lang="en-US" altLang="zh-CN" sz="1600" dirty="0">
              <a:ea typeface="黑体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zh-CN" altLang="en-US" sz="1600" dirty="0">
                <a:ea typeface="黑体" panose="02010609060101010101" pitchFamily="49" charset="-122"/>
                <a:cs typeface="Calibri" panose="020F0502020204030204" pitchFamily="34" charset="0"/>
              </a:rPr>
              <a:t>　　</a:t>
            </a:r>
            <a:r>
              <a:rPr lang="en-US" altLang="zh-CN" sz="1600" dirty="0">
                <a:ea typeface="黑体" panose="02010609060101010101" pitchFamily="49" charset="-122"/>
                <a:cs typeface="Calibri" panose="020F0502020204030204" pitchFamily="34" charset="0"/>
              </a:rPr>
              <a:t>——</a:t>
            </a:r>
            <a:r>
              <a:rPr lang="zh-CN" altLang="en-US" sz="1600" dirty="0">
                <a:ea typeface="黑体" panose="02010609060101010101" pitchFamily="49" charset="-122"/>
                <a:cs typeface="Calibri" panose="020F0502020204030204" pitchFamily="34" charset="0"/>
              </a:rPr>
              <a:t>空间句法线段法的缺陷：只能识别轴线图的</a:t>
            </a:r>
            <a:r>
              <a:rPr lang="en-US" altLang="zh-CN" sz="1600" dirty="0">
                <a:ea typeface="黑体" panose="02010609060101010101" pitchFamily="49" charset="-122"/>
                <a:cs typeface="Calibri" panose="020F0502020204030204" pitchFamily="34" charset="0"/>
              </a:rPr>
              <a:t>unlink</a:t>
            </a:r>
            <a:r>
              <a:rPr lang="zh-CN" altLang="en-US" sz="1600" dirty="0">
                <a:ea typeface="黑体" panose="02010609060101010101" pitchFamily="49" charset="-122"/>
                <a:cs typeface="Calibri" panose="020F0502020204030204" pitchFamily="34" charset="0"/>
              </a:rPr>
              <a:t>，不识别</a:t>
            </a:r>
            <a:r>
              <a:rPr lang="en-US" altLang="zh-CN" sz="1600" dirty="0">
                <a:ea typeface="黑体" panose="02010609060101010101" pitchFamily="49" charset="-122"/>
                <a:cs typeface="Calibri" panose="020F0502020204030204" pitchFamily="34" charset="0"/>
              </a:rPr>
              <a:t>link</a:t>
            </a:r>
            <a:r>
              <a:rPr lang="zh-CN" altLang="en-US" sz="1600" dirty="0">
                <a:ea typeface="黑体" panose="02010609060101010101" pitchFamily="49" charset="-122"/>
                <a:cs typeface="Calibri" panose="020F0502020204030204" pitchFamily="34" charset="0"/>
              </a:rPr>
              <a:t>，复杂空间建模几乎不可实现</a:t>
            </a:r>
            <a:endParaRPr lang="en-US" altLang="zh-CN" sz="1600" dirty="0"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/>
          <a:srcRect l="2530" r="39724" b="18926"/>
          <a:stretch/>
        </p:blipFill>
        <p:spPr>
          <a:xfrm>
            <a:off x="954155" y="4148478"/>
            <a:ext cx="2483088" cy="221998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742801" y="6012418"/>
            <a:ext cx="478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ea typeface="黑体" panose="02010609060101010101" pitchFamily="49" charset="-122"/>
                <a:cs typeface="Calibri" panose="020F0502020204030204" pitchFamily="34" charset="0"/>
              </a:rPr>
              <a:t>VS.</a:t>
            </a:r>
            <a:endParaRPr 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0260" y="1797305"/>
            <a:ext cx="1389911" cy="119445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3633" y="1783302"/>
            <a:ext cx="1303042" cy="1179977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8192695" y="2939937"/>
            <a:ext cx="31749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ea typeface="黑体" panose="02010609060101010101" pitchFamily="49" charset="-122"/>
              </a:rPr>
              <a:t>不相交（如地道、天桥）                   相交</a:t>
            </a:r>
            <a:endParaRPr lang="en-US" sz="1200" dirty="0">
              <a:ea typeface="黑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28874" y="2941165"/>
            <a:ext cx="61054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ea typeface="黑体" panose="02010609060101010101" pitchFamily="49" charset="-122"/>
              </a:rPr>
              <a:t>街道                                    轴线图                                     线段图                                       </a:t>
            </a:r>
            <a:r>
              <a:rPr lang="en-US" altLang="zh-CN" sz="1200" dirty="0">
                <a:ea typeface="黑体" panose="02010609060101010101" pitchFamily="49" charset="-122"/>
              </a:rPr>
              <a:t>Link</a:t>
            </a:r>
            <a:r>
              <a:rPr lang="zh-CN" altLang="en-US" sz="1200" dirty="0">
                <a:ea typeface="黑体" panose="02010609060101010101" pitchFamily="49" charset="-122"/>
              </a:rPr>
              <a:t>图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52864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55575" y="152400"/>
            <a:ext cx="3281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如何构建网络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基本原则</a:t>
            </a:r>
            <a:endParaRPr 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550863" y="836613"/>
            <a:ext cx="1094581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34" charset="0"/>
              </a:defRPr>
            </a:lvl1pPr>
          </a:lstStyle>
          <a:p>
            <a:pPr marL="342900" lvl="0" indent="-342900">
              <a:spcBef>
                <a:spcPts val="600"/>
              </a:spcBef>
              <a:buAutoNum type="arabicParenR"/>
            </a:pPr>
            <a:r>
              <a:rPr lang="en-GB" sz="1600" dirty="0">
                <a:latin typeface="+mn-lt"/>
              </a:rPr>
              <a:t>Section-to-node and </a:t>
            </a:r>
            <a:r>
              <a:rPr lang="en-GB" sz="1600" dirty="0" err="1">
                <a:latin typeface="+mn-lt"/>
              </a:rPr>
              <a:t>centerline</a:t>
            </a:r>
            <a:r>
              <a:rPr lang="en-GB" sz="1600" dirty="0">
                <a:latin typeface="+mn-lt"/>
              </a:rPr>
              <a:t> coding </a:t>
            </a:r>
            <a:r>
              <a:rPr lang="zh-CN" altLang="en-US" sz="1600" dirty="0">
                <a:latin typeface="+mn-lt"/>
              </a:rPr>
              <a:t>连线</a:t>
            </a:r>
            <a:r>
              <a:rPr lang="en-GB" sz="1600" dirty="0">
                <a:latin typeface="+mn-lt"/>
              </a:rPr>
              <a:t>-</a:t>
            </a:r>
            <a:r>
              <a:rPr lang="zh-CN" altLang="en-US" sz="1600" dirty="0">
                <a:latin typeface="+mn-lt"/>
              </a:rPr>
              <a:t>节点为准则，中心线为依据</a:t>
            </a:r>
            <a:endParaRPr lang="en-US" altLang="zh-CN" sz="1600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AutoNum type="arabicParenR"/>
            </a:pPr>
            <a:r>
              <a:rPr lang="en-GB" sz="1600" dirty="0">
                <a:latin typeface="+mn-lt"/>
              </a:rPr>
              <a:t>Report all pedestrian paths formalized by a </a:t>
            </a:r>
            <a:r>
              <a:rPr lang="en-GB" sz="1600" dirty="0" err="1">
                <a:latin typeface="+mn-lt"/>
              </a:rPr>
              <a:t>center</a:t>
            </a:r>
            <a:r>
              <a:rPr lang="en-GB" sz="1600" dirty="0">
                <a:latin typeface="+mn-lt"/>
              </a:rPr>
              <a:t> line </a:t>
            </a:r>
            <a:r>
              <a:rPr lang="zh-CN" altLang="en-US" sz="1600" dirty="0">
                <a:latin typeface="+mn-lt"/>
              </a:rPr>
              <a:t>绘制所有由中心线形成的步行路径</a:t>
            </a:r>
            <a:endParaRPr lang="en-US" sz="1600" dirty="0">
              <a:latin typeface="+mn-lt"/>
            </a:endParaRP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550863" y="2706469"/>
            <a:ext cx="3415549" cy="3384000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4388225" y="2706468"/>
            <a:ext cx="3415549" cy="3384000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4"/>
          <a:stretch>
            <a:fillRect/>
          </a:stretch>
        </p:blipFill>
        <p:spPr>
          <a:xfrm>
            <a:off x="8225587" y="2706468"/>
            <a:ext cx="3251852" cy="3384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70099" y="1503905"/>
            <a:ext cx="10926576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AutoNum type="arabicParenR" startAt="3"/>
            </a:pPr>
            <a:r>
              <a:rPr lang="en-GB" sz="1600" dirty="0">
                <a:ea typeface="黑体" panose="02010609060101010101" pitchFamily="49" charset="-122"/>
                <a:cs typeface="Calibri" panose="020F0502020204030204" pitchFamily="34" charset="0"/>
              </a:rPr>
              <a:t>Report the pedestrian pathway to both the shortest and the most direct </a:t>
            </a:r>
            <a:r>
              <a:rPr lang="zh-CN" altLang="en-US" sz="1600" dirty="0">
                <a:ea typeface="黑体" panose="02010609060101010101" pitchFamily="49" charset="-122"/>
                <a:cs typeface="Calibri" panose="020F0502020204030204" pitchFamily="34" charset="0"/>
              </a:rPr>
              <a:t>以最短距离与最小角度变化为绘制原则</a:t>
            </a:r>
            <a:endParaRPr lang="en-US" altLang="zh-CN" sz="1600" dirty="0">
              <a:ea typeface="黑体" panose="02010609060101010101" pitchFamily="49" charset="-122"/>
              <a:cs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buAutoNum type="arabicParenR" startAt="3"/>
            </a:pPr>
            <a:r>
              <a:rPr lang="en-GB" sz="1600" dirty="0">
                <a:ea typeface="黑体" panose="02010609060101010101" pitchFamily="49" charset="-122"/>
                <a:cs typeface="Calibri" panose="020F0502020204030204" pitchFamily="34" charset="0"/>
              </a:rPr>
              <a:t>In case of conflict in 3, give priority to the most direct </a:t>
            </a:r>
            <a:r>
              <a:rPr lang="zh-CN" altLang="en-US" sz="1600" dirty="0">
                <a:ea typeface="黑体" panose="02010609060101010101" pitchFamily="49" charset="-122"/>
                <a:cs typeface="Calibri" panose="020F0502020204030204" pitchFamily="34" charset="0"/>
              </a:rPr>
              <a:t>在二者冲突的情况下，以最小角度变化优先</a:t>
            </a:r>
            <a:endParaRPr lang="en-US" sz="1600" dirty="0"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823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575" y="152400"/>
            <a:ext cx="3281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如何构建网络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特殊情况</a:t>
            </a:r>
            <a:endParaRPr lang="en-US" dirty="0"/>
          </a:p>
        </p:txBody>
      </p:sp>
      <p:sp>
        <p:nvSpPr>
          <p:cNvPr id="3" name="矩形 2"/>
          <p:cNvSpPr/>
          <p:nvPr/>
        </p:nvSpPr>
        <p:spPr>
          <a:xfrm>
            <a:off x="550863" y="836613"/>
            <a:ext cx="1094581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AutoNum type="arabicParenR" startAt="4"/>
            </a:pPr>
            <a:r>
              <a:rPr lang="en-GB" sz="1600" dirty="0">
                <a:ea typeface="黑体" panose="02010609060101010101" pitchFamily="49" charset="-122"/>
                <a:cs typeface="Calibri" panose="020F0502020204030204" pitchFamily="34" charset="0"/>
              </a:rPr>
              <a:t>Where an area does not have a protected pedestrian crossing and to avoid artificial isolated island formation (Figure 4) </a:t>
            </a:r>
            <a:r>
              <a:rPr lang="zh-CN" altLang="en-US" sz="1600" dirty="0">
                <a:ea typeface="黑体" panose="02010609060101010101" pitchFamily="49" charset="-122"/>
                <a:cs typeface="Calibri" panose="020F0502020204030204" pitchFamily="34" charset="0"/>
              </a:rPr>
              <a:t>没有人行横道线的区域，应避免形成人工孤岛：</a:t>
            </a:r>
            <a:endParaRPr lang="en-US" altLang="zh-CN" sz="1600" dirty="0">
              <a:ea typeface="黑体" panose="02010609060101010101" pitchFamily="49" charset="-122"/>
              <a:cs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buAutoNum type="arabicParenR" startAt="4"/>
            </a:pPr>
            <a:r>
              <a:rPr lang="en-GB" sz="1600" dirty="0">
                <a:ea typeface="黑体" panose="02010609060101010101" pitchFamily="49" charset="-122"/>
                <a:cs typeface="Calibri" panose="020F0502020204030204" pitchFamily="34" charset="0"/>
              </a:rPr>
              <a:t>Place with very little vehicular traffic, the pedestrian can cross the place practically in all directions. In order to respect a principle of parsimony, only the most direct paths are codified (Figure 5).</a:t>
            </a:r>
            <a:r>
              <a:rPr lang="zh-CN" altLang="en-US" sz="1600" dirty="0">
                <a:ea typeface="黑体" panose="02010609060101010101" pitchFamily="49" charset="-122"/>
                <a:cs typeface="Calibri" panose="020F0502020204030204" pitchFamily="34" charset="0"/>
              </a:rPr>
              <a:t>车流量非常少，而行人可以在各个方向穿越道路的区域。尊重简约原则，仅绘制最直接的路径。</a:t>
            </a:r>
            <a:endParaRPr lang="en-US" sz="1600" dirty="0"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63" y="2625348"/>
            <a:ext cx="11341100" cy="363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60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50863" y="836613"/>
            <a:ext cx="10945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AutoNum type="arabicParenR" startAt="6"/>
            </a:pPr>
            <a:r>
              <a:rPr lang="en-US" sz="1600" dirty="0">
                <a:ea typeface="黑体" panose="02010609060101010101" pitchFamily="49" charset="-122"/>
                <a:cs typeface="Calibri" panose="020F0502020204030204" pitchFamily="34" charset="0"/>
              </a:rPr>
              <a:t>The Case of a Baggy Track (Figure 4) </a:t>
            </a:r>
            <a:r>
              <a:rPr lang="zh-CN" altLang="en-US" sz="1600" dirty="0">
                <a:ea typeface="黑体" panose="02010609060101010101" pitchFamily="49" charset="-122"/>
                <a:cs typeface="Calibri" panose="020F0502020204030204" pitchFamily="34" charset="0"/>
              </a:rPr>
              <a:t>袋状尽端路</a:t>
            </a:r>
            <a:endParaRPr lang="en-US" altLang="zh-CN" sz="1600" dirty="0">
              <a:ea typeface="黑体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>
                <a:ea typeface="黑体" panose="02010609060101010101" pitchFamily="49" charset="-122"/>
              </a:rPr>
              <a:t>       At the end of the cul-de-sac a section connects the two sidewalks </a:t>
            </a:r>
            <a:r>
              <a:rPr lang="zh-CN" altLang="en-US" sz="1600" dirty="0">
                <a:ea typeface="黑体" panose="02010609060101010101" pitchFamily="49" charset="-122"/>
              </a:rPr>
              <a:t>尽端连接</a:t>
            </a:r>
            <a:endParaRPr lang="en-US" altLang="zh-CN" sz="1600" dirty="0">
              <a:ea typeface="黑体" panose="02010609060101010101" pitchFamily="49" charset="-122"/>
            </a:endParaRPr>
          </a:p>
          <a:p>
            <a:pPr>
              <a:spcBef>
                <a:spcPts val="600"/>
              </a:spcBef>
            </a:pPr>
            <a:r>
              <a:rPr lang="en-US" sz="1600" dirty="0">
                <a:ea typeface="黑体" panose="02010609060101010101" pitchFamily="49" charset="-122"/>
              </a:rPr>
              <a:t>7)   Internal paths or pedestrian only </a:t>
            </a:r>
            <a:r>
              <a:rPr lang="en-US" sz="1600" dirty="0">
                <a:ea typeface="黑体" panose="02010609060101010101" pitchFamily="49" charset="-122"/>
                <a:sym typeface="Wingdings" panose="05000000000000000000" pitchFamily="2" charset="2"/>
              </a:rPr>
              <a:t> </a:t>
            </a:r>
            <a:r>
              <a:rPr lang="en-US" sz="1600" dirty="0">
                <a:ea typeface="黑体" panose="02010609060101010101" pitchFamily="49" charset="-122"/>
              </a:rPr>
              <a:t>Hybrid map </a:t>
            </a:r>
            <a:r>
              <a:rPr lang="zh-CN" altLang="en-US" sz="1600" dirty="0">
                <a:ea typeface="黑体" panose="02010609060101010101" pitchFamily="49" charset="-122"/>
              </a:rPr>
              <a:t>内部道路或步行道，可结合战略性模型</a:t>
            </a:r>
            <a:endParaRPr lang="en-US" sz="1600" dirty="0"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64" y="2370572"/>
            <a:ext cx="7081871" cy="280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3571" y="2370572"/>
            <a:ext cx="3865808" cy="28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37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30"/>
          <a:stretch/>
        </p:blipFill>
        <p:spPr>
          <a:xfrm>
            <a:off x="550863" y="583062"/>
            <a:ext cx="8573885" cy="25683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30"/>
          <a:stretch/>
        </p:blipFill>
        <p:spPr>
          <a:xfrm>
            <a:off x="550863" y="3632113"/>
            <a:ext cx="8573886" cy="256840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55575" y="152400"/>
            <a:ext cx="30804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2 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三维步行网络模型</a:t>
            </a:r>
            <a:endParaRPr 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50863" y="3135868"/>
            <a:ext cx="44192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ea typeface="黑体" panose="02010609060101010101" pitchFamily="49" charset="-122"/>
              </a:rPr>
              <a:t>部分三维模型 </a:t>
            </a:r>
            <a:r>
              <a:rPr lang="en-US" sz="1600" dirty="0">
                <a:ea typeface="黑体" panose="02010609060101010101" pitchFamily="49" charset="-122"/>
              </a:rPr>
              <a:t>partial 3D pedestrian network map </a:t>
            </a:r>
          </a:p>
        </p:txBody>
      </p:sp>
      <p:sp>
        <p:nvSpPr>
          <p:cNvPr id="5" name="矩形 4"/>
          <p:cNvSpPr/>
          <p:nvPr/>
        </p:nvSpPr>
        <p:spPr>
          <a:xfrm>
            <a:off x="550863" y="6271736"/>
            <a:ext cx="46643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ea typeface="黑体" panose="02010609060101010101" pitchFamily="49" charset="-122"/>
              </a:rPr>
              <a:t>完整三维模型 </a:t>
            </a:r>
            <a:r>
              <a:rPr lang="en-US" sz="1600" dirty="0">
                <a:ea typeface="黑体" panose="02010609060101010101" pitchFamily="49" charset="-122"/>
              </a:rPr>
              <a:t>complete 3D map pedestrian network 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233360" y="2901366"/>
            <a:ext cx="6448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BtE500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233360" y="5950426"/>
            <a:ext cx="6448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BtE500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877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575" y="152400"/>
            <a:ext cx="3473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Step1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获取室内图纸作为底图</a:t>
            </a:r>
            <a:endParaRPr 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47" r="3309" b="28155"/>
          <a:stretch/>
        </p:blipFill>
        <p:spPr>
          <a:xfrm>
            <a:off x="155574" y="1304924"/>
            <a:ext cx="2895182" cy="3024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29" r="3283" b="28337"/>
          <a:stretch/>
        </p:blipFill>
        <p:spPr>
          <a:xfrm>
            <a:off x="3123449" y="1314450"/>
            <a:ext cx="2914566" cy="3024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29" r="3258" b="28337"/>
          <a:stretch/>
        </p:blipFill>
        <p:spPr>
          <a:xfrm>
            <a:off x="6134924" y="1314449"/>
            <a:ext cx="2915332" cy="3024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88" r="3874" b="28681"/>
          <a:stretch/>
        </p:blipFill>
        <p:spPr>
          <a:xfrm>
            <a:off x="9122599" y="1312331"/>
            <a:ext cx="2912359" cy="30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728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575" y="152399"/>
            <a:ext cx="11736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Step2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CAD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中逐层导入底图，在二维视图绘制步行网络（每一层保证相对坐标一致，特别注意电梯和扶梯位置，平面布局较相似楼层可复制后修改）</a:t>
            </a:r>
            <a:endParaRPr 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/>
          <a:srcRect t="1222"/>
          <a:stretch/>
        </p:blipFill>
        <p:spPr>
          <a:xfrm>
            <a:off x="550863" y="798730"/>
            <a:ext cx="2255492" cy="5760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t="1222" b="1176"/>
          <a:stretch/>
        </p:blipFill>
        <p:spPr>
          <a:xfrm>
            <a:off x="3603963" y="798730"/>
            <a:ext cx="2186987" cy="5760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/>
          <a:srcRect l="17709"/>
          <a:stretch/>
        </p:blipFill>
        <p:spPr>
          <a:xfrm>
            <a:off x="6203950" y="5244280"/>
            <a:ext cx="1630346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89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1041</Words>
  <Application>Microsoft Office PowerPoint</Application>
  <PresentationFormat>Widescreen</PresentationFormat>
  <Paragraphs>78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微软雅黑</vt:lpstr>
      <vt:lpstr>黑体</vt:lpstr>
      <vt:lpstr>宋体</vt:lpstr>
      <vt:lpstr>Arial</vt:lpstr>
      <vt:lpstr>Calibri</vt:lpstr>
      <vt:lpstr>Wingdings</vt:lpstr>
      <vt:lpstr>Office 主题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Arch6104 QGIS &amp; sDNA urban link and block</dc:title>
  <dc:creator>Microsoft</dc:creator>
  <cp:lastModifiedBy>zhanglz</cp:lastModifiedBy>
  <cp:revision>204</cp:revision>
  <dcterms:created xsi:type="dcterms:W3CDTF">2017-11-01T08:26:34Z</dcterms:created>
  <dcterms:modified xsi:type="dcterms:W3CDTF">2017-11-24T04:42:21Z</dcterms:modified>
</cp:coreProperties>
</file>