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7" r:id="rId4"/>
    <p:sldId id="258" r:id="rId5"/>
    <p:sldId id="259" r:id="rId6"/>
    <p:sldId id="260" r:id="rId7"/>
    <p:sldId id="261" r:id="rId8"/>
    <p:sldId id="262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33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9E8DE7-CFD8-4B54-AAE8-52CDDFED3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9788991-F6E5-4046-A218-454D80AEE5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47B83E-5871-4F8E-8C3D-8C5310A6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608653-8497-4A12-A32E-850C30F73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7B8559-D96B-443B-8F44-2958C4190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488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6E4E7F5-0C42-49F5-B0B3-3CFC9B988A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C53515D-7F91-449A-A42D-A65F55CD55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290918F-B08A-4917-8503-CCC0716319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FA0B4AF-554E-410F-B76D-9C9FDB66C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6667E0D-A180-4261-AC4C-FB6D363C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088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E8919AE-658C-4E16-883B-6260544448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B344B39-A7D8-4C51-A40C-C3B7CA0E19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E6CF528-CDC4-4769-A82F-CAEC4DD3D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5999FE-7E20-42BD-91DA-02A06701F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4FC349-8D58-4098-84B0-89B9733BDC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3885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C075C-514E-43C3-B64D-9C94D8E2E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BA433F7-1C02-440E-BC97-3B01FAFDDA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69FEA3-5B4C-495C-BB64-2973A1C4C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DF447A-27C4-44A8-9ABC-9870BFCEF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0144AEF-1694-4DCD-8B50-8717176AC3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5908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C34DAD-3347-46CE-8249-3438F9F7B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B201540-83A4-4416-AEFB-BB8644562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2ECAC45-CDA4-409A-8E55-2C2974463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A77FBB-9EC8-4DD9-B241-B526EA18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C02F34-044F-4AD7-907B-B72378CB2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00697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5D4EADB-A6B3-4344-AE9C-4CDC28954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32EC715-DD16-4E83-87DA-F027D48B07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7DB2C2F-A29E-4379-B577-7B37F2A6A4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C0FB1E-7DC4-4880-B792-1DB92B3B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E3CB5C-E1DC-4CC1-A2DA-325F26BF1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837F5E0-CC2D-44BE-81BB-E33C19EEF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12711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7D4FB9-D5CD-4F7B-B93C-141E4F4949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55CF08-90AF-4B91-8A28-7338905E77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879601D-382C-4964-A461-1E33BF0FC9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C07CDA1-86FC-46E1-9E98-407D16D167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2586F9C-1C81-4616-B568-9C8F14A466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B6FD7578-4AC0-459A-A6B6-C3BD84992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54407F1-57EE-4FAA-A243-7C1B0EA73C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0F97713-8533-43BF-80B3-22A27670D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0242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C7CEE4-40E4-49E9-A1E7-8DFB64AA16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E95C4C0-712A-455F-8D1E-BB1BE6688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2B2F8-6340-4FCD-A2A8-3CFBA576D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083BFD-6DF9-448D-B53F-692248363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46775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5397349-B7D8-4B03-97BC-3D4346AF8E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008227-E5B5-470A-B71E-9C9CB177E7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1516EF-8040-4FEA-B117-9DFE9D542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16478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F1561B-286D-4BC1-A172-B17C563A01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2DFA10-0546-4C9B-887D-0BFF3DAADE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CFA341F-EE52-4683-86DF-583E8FDBF0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D51FBD4-34C7-463A-AC09-B811929EE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4946612-3982-42E3-BBCD-7F9558D762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F3F2040-1C52-4BB9-AB94-491E6E9C0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914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B2364E-BCC0-441B-AF53-806276E3FB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668D51B-AA3D-4B63-B0F0-F22D65380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A3E076A-02E7-45BF-8D7A-8815EF0789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03C0FC4-3082-4846-83C9-E9BB75C2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F742459-9B8B-41B8-A3DC-4E4DF833BA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CC22FB5-1A97-4E66-9D05-00E32FB54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74466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1891BE-1573-401C-A214-66B909F3F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4A95097-5BB7-4B9E-86D2-2B3487CD3C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FCC35EB-9927-456C-B920-9891CD008B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FDCEC-A40D-4B52-8A14-2F1E98FC3E37}" type="datetimeFigureOut">
              <a:rPr lang="zh-CN" altLang="en-US" smtClean="0"/>
              <a:t>2021/10/30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AD13EE-FB06-4CB8-A893-098CABF10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0FC462-7E29-47FB-8502-E1FE638CA9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0E0B3-918A-48B5-82CF-D05247B232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8409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696" y="114300"/>
            <a:ext cx="2604898" cy="907324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22CCD7DB-B25B-4FE9-8394-787D22330EDC}"/>
              </a:ext>
            </a:extLst>
          </p:cNvPr>
          <p:cNvSpPr txBox="1"/>
          <p:nvPr/>
        </p:nvSpPr>
        <p:spPr>
          <a:xfrm>
            <a:off x="2723594" y="2329961"/>
            <a:ext cx="66479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/>
              <a:t>城市人口收缩中的公共服务剥夺问题研究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58273F-F98C-4AB1-9800-BF49A3B8BB6B}"/>
              </a:ext>
            </a:extLst>
          </p:cNvPr>
          <p:cNvSpPr txBox="1"/>
          <p:nvPr/>
        </p:nvSpPr>
        <p:spPr>
          <a:xfrm>
            <a:off x="5610931" y="3868512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王  昱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CBDCDB0-E64E-41E8-8FED-AFA1285D41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988" y="4623843"/>
            <a:ext cx="5125892" cy="1086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3264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D6E13B9-06A4-454B-9B04-09DBB66A84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5" y="1596138"/>
            <a:ext cx="5821973" cy="2155347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495E5EA-D59E-4950-92D2-0037BEB95F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4033" y="1596139"/>
            <a:ext cx="5789735" cy="212976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0A317D5-22B3-4F3F-B9D5-A0162C1EBD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734" y="4044459"/>
            <a:ext cx="5831523" cy="21553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BB24B96-12E3-4562-9269-193B0C3C83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31522" y="4031271"/>
            <a:ext cx="5811827" cy="2155346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03DFA4E1-D694-4C03-BAA8-E4594046E1E8}"/>
              </a:ext>
            </a:extLst>
          </p:cNvPr>
          <p:cNvSpPr/>
          <p:nvPr/>
        </p:nvSpPr>
        <p:spPr>
          <a:xfrm>
            <a:off x="140677" y="2802289"/>
            <a:ext cx="11560416" cy="49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A63FAA11-FA25-487F-9B79-85511E7073A2}"/>
              </a:ext>
            </a:extLst>
          </p:cNvPr>
          <p:cNvSpPr/>
          <p:nvPr/>
        </p:nvSpPr>
        <p:spPr>
          <a:xfrm>
            <a:off x="188682" y="5187935"/>
            <a:ext cx="11560416" cy="49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24B23DCA-D50F-4B2E-9AB2-FE07D2501E88}"/>
              </a:ext>
            </a:extLst>
          </p:cNvPr>
          <p:cNvSpPr txBox="1"/>
          <p:nvPr/>
        </p:nvSpPr>
        <p:spPr>
          <a:xfrm>
            <a:off x="1467960" y="1022411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随着人口持续收缩，公共服务剥夺的程度加深了！</a:t>
            </a:r>
          </a:p>
        </p:txBody>
      </p:sp>
    </p:spTree>
    <p:extLst>
      <p:ext uri="{BB962C8B-B14F-4D97-AF65-F5344CB8AC3E}">
        <p14:creationId xmlns:p14="http://schemas.microsoft.com/office/powerpoint/2010/main" val="3143224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DA6BAB4-778F-4030-AC29-A8F1B30832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865" y="1659266"/>
            <a:ext cx="5958254" cy="217462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2D03C37-1558-4279-B36F-C1C5256547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1331" y="1610909"/>
            <a:ext cx="5715219" cy="217462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A558E6D7-6FB0-42B8-A619-6F0591F896D1}"/>
              </a:ext>
            </a:extLst>
          </p:cNvPr>
          <p:cNvSpPr/>
          <p:nvPr/>
        </p:nvSpPr>
        <p:spPr>
          <a:xfrm>
            <a:off x="257178" y="2837458"/>
            <a:ext cx="11560416" cy="49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3A13AA5-E975-4330-B328-61D29FD42B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864" y="4192135"/>
            <a:ext cx="5857551" cy="21339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6CDA737-033F-4B4F-AE6D-A5BB9AAF05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77303" y="4192135"/>
            <a:ext cx="5776499" cy="2133930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D243D0F-8733-4987-9ED6-B5923F9BE09C}"/>
              </a:ext>
            </a:extLst>
          </p:cNvPr>
          <p:cNvSpPr/>
          <p:nvPr/>
        </p:nvSpPr>
        <p:spPr>
          <a:xfrm>
            <a:off x="257178" y="5350142"/>
            <a:ext cx="11560416" cy="49482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2B2160-2C0B-40C5-8B81-27F672A0E7E6}"/>
              </a:ext>
            </a:extLst>
          </p:cNvPr>
          <p:cNvSpPr txBox="1"/>
          <p:nvPr/>
        </p:nvSpPr>
        <p:spPr>
          <a:xfrm>
            <a:off x="1169022" y="1031675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随着人口持续收缩，公共服务剥夺的程度加深了！</a:t>
            </a:r>
          </a:p>
        </p:txBody>
      </p:sp>
    </p:spTree>
    <p:extLst>
      <p:ext uri="{BB962C8B-B14F-4D97-AF65-F5344CB8AC3E}">
        <p14:creationId xmlns:p14="http://schemas.microsoft.com/office/powerpoint/2010/main" val="40465551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25FB113E-543A-439B-B14F-F8FE18577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46983" y="1690188"/>
            <a:ext cx="5332536" cy="449921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AE1AB966-3568-4BDC-9764-7A1ED5A7EB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299" y="2678145"/>
            <a:ext cx="6721720" cy="2572117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FA922B6C-3292-4900-AB04-0EC587B5DA22}"/>
              </a:ext>
            </a:extLst>
          </p:cNvPr>
          <p:cNvSpPr txBox="1"/>
          <p:nvPr/>
        </p:nvSpPr>
        <p:spPr>
          <a:xfrm>
            <a:off x="689781" y="1933131"/>
            <a:ext cx="58272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随着人口持续收缩，公共服务剥夺的程度加深了！</a:t>
            </a:r>
          </a:p>
        </p:txBody>
      </p:sp>
    </p:spTree>
    <p:extLst>
      <p:ext uri="{BB962C8B-B14F-4D97-AF65-F5344CB8AC3E}">
        <p14:creationId xmlns:p14="http://schemas.microsoft.com/office/powerpoint/2010/main" val="1506801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A5B8224-7C29-41E0-9F32-BEB65589DA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69" y="1881553"/>
            <a:ext cx="5185327" cy="41016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ACD128-1530-4C8A-85A1-B6F4E49A61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6155" y="2123342"/>
            <a:ext cx="5179450" cy="419254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A2735FBD-8C65-460C-BB5F-F72DFB644255}"/>
              </a:ext>
            </a:extLst>
          </p:cNvPr>
          <p:cNvSpPr txBox="1"/>
          <p:nvPr/>
        </p:nvSpPr>
        <p:spPr>
          <a:xfrm>
            <a:off x="1437187" y="1213308"/>
            <a:ext cx="38266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“剥夺”与“收缩”的空间叠加分析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34AE691-75BB-4F93-96EE-4E315CCD3D6C}"/>
              </a:ext>
            </a:extLst>
          </p:cNvPr>
          <p:cNvSpPr txBox="1"/>
          <p:nvPr/>
        </p:nvSpPr>
        <p:spPr>
          <a:xfrm>
            <a:off x="6276996" y="1244086"/>
            <a:ext cx="1859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300m*300m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网格</a:t>
            </a:r>
          </a:p>
        </p:txBody>
      </p:sp>
    </p:spTree>
    <p:extLst>
      <p:ext uri="{BB962C8B-B14F-4D97-AF65-F5344CB8AC3E}">
        <p14:creationId xmlns:p14="http://schemas.microsoft.com/office/powerpoint/2010/main" val="3364108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C7785C-9937-42DD-9EA8-1BA2ABFC0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41405" y="624254"/>
            <a:ext cx="7927862" cy="5886450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62D3BD4C-8C46-416D-8405-EFF611DAE9A3}"/>
              </a:ext>
            </a:extLst>
          </p:cNvPr>
          <p:cNvSpPr txBox="1"/>
          <p:nvPr/>
        </p:nvSpPr>
        <p:spPr>
          <a:xfrm>
            <a:off x="632690" y="2184858"/>
            <a:ext cx="19800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叠加分析的结果</a:t>
            </a:r>
          </a:p>
        </p:txBody>
      </p:sp>
    </p:spTree>
    <p:extLst>
      <p:ext uri="{BB962C8B-B14F-4D97-AF65-F5344CB8AC3E}">
        <p14:creationId xmlns:p14="http://schemas.microsoft.com/office/powerpoint/2010/main" val="2987377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8E44B514-B2E7-464D-9642-566B3BCCC302}"/>
              </a:ext>
            </a:extLst>
          </p:cNvPr>
          <p:cNvSpPr txBox="1"/>
          <p:nvPr/>
        </p:nvSpPr>
        <p:spPr>
          <a:xfrm>
            <a:off x="1450375" y="1151795"/>
            <a:ext cx="14670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几点结论：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33B43D21-AB81-43CC-9A35-09D733DFE8AE}"/>
              </a:ext>
            </a:extLst>
          </p:cNvPr>
          <p:cNvSpPr txBox="1"/>
          <p:nvPr/>
        </p:nvSpPr>
        <p:spPr>
          <a:xfrm>
            <a:off x="1688121" y="1696979"/>
            <a:ext cx="8488973" cy="44475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基于</a:t>
            </a:r>
            <a:r>
              <a:rPr lang="en-US" altLang="zh-CN" dirty="0"/>
              <a:t>POI</a:t>
            </a:r>
            <a:r>
              <a:rPr lang="zh-CN" altLang="en-US" dirty="0"/>
              <a:t>数据识别的城市公共服务设施对人口收缩存在较为显著的响应。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基于多个案例的分析显示，城市内部的公共服务设施都呈现出明显的空间集聚特征，且城市核心区公共服务设施的数量和密度要远大于边缘区，存在明显的“核心</a:t>
            </a:r>
            <a:r>
              <a:rPr lang="en-US" altLang="zh-CN" dirty="0"/>
              <a:t>-</a:t>
            </a:r>
            <a:r>
              <a:rPr lang="zh-CN" altLang="en-US" dirty="0"/>
              <a:t>边缘”结构。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伴随着城市人口的收缩，公共服务剥夺的程度加深了？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收缩城市是我国进入新型城镇化阶段所出现的客观现象，深刻影响到我国城镇化的健康发展。</a:t>
            </a:r>
            <a:r>
              <a:rPr lang="zh-CN" altLang="en-US" dirty="0">
                <a:solidFill>
                  <a:srgbClr val="FF0000"/>
                </a:solidFill>
              </a:rPr>
              <a:t>收缩也是一种城市转型</a:t>
            </a:r>
            <a:r>
              <a:rPr lang="zh-CN" altLang="en-US" dirty="0"/>
              <a:t>，不应被忽视！</a:t>
            </a:r>
            <a:r>
              <a:rPr lang="zh-CN" altLang="en-US" dirty="0">
                <a:solidFill>
                  <a:srgbClr val="FF0000"/>
                </a:solidFill>
              </a:rPr>
              <a:t>城市收缩转型</a:t>
            </a:r>
            <a:endParaRPr lang="en-US" altLang="zh-CN" dirty="0">
              <a:solidFill>
                <a:srgbClr val="FF0000"/>
              </a:solidFill>
            </a:endParaRPr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应理解收缩城市，彰显地理学的人文关怀。</a:t>
            </a:r>
          </a:p>
        </p:txBody>
      </p:sp>
    </p:spTree>
    <p:extLst>
      <p:ext uri="{BB962C8B-B14F-4D97-AF65-F5344CB8AC3E}">
        <p14:creationId xmlns:p14="http://schemas.microsoft.com/office/powerpoint/2010/main" val="1730266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357945D-3A2B-4FD8-A86A-EC05818DBE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333"/>
          <a:stretch/>
        </p:blipFill>
        <p:spPr>
          <a:xfrm>
            <a:off x="5947996" y="0"/>
            <a:ext cx="5368294" cy="32003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B87ECB6E-0B74-40BA-BBDB-E1CBA8F0FF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351" y="2017835"/>
            <a:ext cx="5564429" cy="38246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1BC2196-02A5-4F7C-B630-D9A3EF35803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4000"/>
          <a:stretch/>
        </p:blipFill>
        <p:spPr>
          <a:xfrm>
            <a:off x="5947995" y="3028949"/>
            <a:ext cx="5368293" cy="3746191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A9B3833-BF55-4150-9E19-912197E6C355}"/>
              </a:ext>
            </a:extLst>
          </p:cNvPr>
          <p:cNvSpPr txBox="1"/>
          <p:nvPr/>
        </p:nvSpPr>
        <p:spPr>
          <a:xfrm>
            <a:off x="1602591" y="1400144"/>
            <a:ext cx="249299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人口收缩的客观事实</a:t>
            </a:r>
          </a:p>
        </p:txBody>
      </p:sp>
    </p:spTree>
    <p:extLst>
      <p:ext uri="{BB962C8B-B14F-4D97-AF65-F5344CB8AC3E}">
        <p14:creationId xmlns:p14="http://schemas.microsoft.com/office/powerpoint/2010/main" val="14452391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C6887B80-7D78-467D-960E-605508EC5554}"/>
              </a:ext>
            </a:extLst>
          </p:cNvPr>
          <p:cNvSpPr txBox="1"/>
          <p:nvPr/>
        </p:nvSpPr>
        <p:spPr>
          <a:xfrm>
            <a:off x="1274528" y="1441941"/>
            <a:ext cx="47243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多样化的“问题”视角：描述、解释与理解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21BE0CD-4C37-4357-A5BE-2D469B5B39DA}"/>
              </a:ext>
            </a:extLst>
          </p:cNvPr>
          <p:cNvSpPr txBox="1"/>
          <p:nvPr/>
        </p:nvSpPr>
        <p:spPr>
          <a:xfrm>
            <a:off x="2923442" y="2431137"/>
            <a:ext cx="5297365" cy="2231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收缩城市的识别与多尺度的空间格局、空间模式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人口收缩的原因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收缩的地理过程描述</a:t>
            </a:r>
            <a:endParaRPr lang="en-US" altLang="zh-CN" dirty="0"/>
          </a:p>
          <a:p>
            <a:pPr marL="285750" indent="-285750">
              <a:lnSpc>
                <a:spcPct val="200000"/>
              </a:lnSpc>
              <a:buClr>
                <a:srgbClr val="0070C0"/>
              </a:buClr>
              <a:buSzPct val="70000"/>
              <a:buFont typeface="Wingdings" panose="05000000000000000000" pitchFamily="2" charset="2"/>
              <a:buChar char="l"/>
            </a:pPr>
            <a:r>
              <a:rPr lang="zh-CN" altLang="en-US" dirty="0"/>
              <a:t>收缩的影响、效应和响应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439795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EA46A93F-758B-4853-8BFB-8FDC26857C6B}"/>
              </a:ext>
            </a:extLst>
          </p:cNvPr>
          <p:cNvSpPr txBox="1"/>
          <p:nvPr/>
        </p:nvSpPr>
        <p:spPr>
          <a:xfrm>
            <a:off x="2161734" y="2168378"/>
            <a:ext cx="7754425" cy="30437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>
              <a:lnSpc>
                <a:spcPct val="150000"/>
              </a:lnSpc>
            </a:pP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</a:rPr>
              <a:t>“剥夺”是一个表征资源分配不公平的社会学概念，可理解为是公平的反向概念。本研究所提出的“公共服务剥夺”，其含义是公共服务可获得性“空间不均衡”的表征。剥夺具有多种分析维度，空间性是其重要的方面。通过距离来定义公共服务的可获得性，分析剥夺的空间差异和空间格局，并在不同的空间尺度上评价剥夺。对距离、空间、尺度、格局等概念的侧重使剥夺研究具有了明显的地理学属性，也成为分析公共服务空间均等化问题的有效范式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C144DE1-4402-420B-8CA0-57A2854FB04F}"/>
              </a:ext>
            </a:extLst>
          </p:cNvPr>
          <p:cNvSpPr txBox="1"/>
          <p:nvPr/>
        </p:nvSpPr>
        <p:spPr>
          <a:xfrm>
            <a:off x="1344867" y="1490298"/>
            <a:ext cx="32271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何为公共服务的“空间剥夺”</a:t>
            </a:r>
          </a:p>
        </p:txBody>
      </p:sp>
    </p:spTree>
    <p:extLst>
      <p:ext uri="{BB962C8B-B14F-4D97-AF65-F5344CB8AC3E}">
        <p14:creationId xmlns:p14="http://schemas.microsoft.com/office/powerpoint/2010/main" val="683000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3B28D58-AAB7-4E8C-B723-9C21491E8A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966" y="2237642"/>
            <a:ext cx="5153791" cy="372810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9D9FC82-7F01-4A41-85CD-7242EE1103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1037" y="2329961"/>
            <a:ext cx="6185035" cy="353806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C7BCA3DC-4864-409F-8C4F-7EAD86F5351D}"/>
              </a:ext>
            </a:extLst>
          </p:cNvPr>
          <p:cNvSpPr txBox="1"/>
          <p:nvPr/>
        </p:nvSpPr>
        <p:spPr>
          <a:xfrm>
            <a:off x="1344867" y="1490298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案例城市：吉林省辽源市</a:t>
            </a:r>
          </a:p>
        </p:txBody>
      </p:sp>
    </p:spTree>
    <p:extLst>
      <p:ext uri="{BB962C8B-B14F-4D97-AF65-F5344CB8AC3E}">
        <p14:creationId xmlns:p14="http://schemas.microsoft.com/office/powerpoint/2010/main" val="2928284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1A3932C0-D7AE-496E-9DCE-A394CA7875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3" y="684041"/>
            <a:ext cx="5791611" cy="2957733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8641AD9-A4A3-46D6-9F7B-A87D25BE1B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7014" y="3357993"/>
            <a:ext cx="4739320" cy="34000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BA437E1-958A-426C-B5CE-34DA9AE5EE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592" y="3521758"/>
            <a:ext cx="4327741" cy="317841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859F6F7-19D1-423A-B5FA-65968B7CE3BC}"/>
              </a:ext>
            </a:extLst>
          </p:cNvPr>
          <p:cNvSpPr txBox="1"/>
          <p:nvPr/>
        </p:nvSpPr>
        <p:spPr>
          <a:xfrm>
            <a:off x="268165" y="4404945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2012</a:t>
            </a:r>
            <a:endParaRPr lang="zh-CN" altLang="en-US" sz="1600" b="1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DC3E467-397A-4E64-B3D6-0C276ADD1B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07014" y="99973"/>
            <a:ext cx="4620358" cy="3329027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AAEE4F0B-4848-4334-9003-73BAC3BCD6A1}"/>
              </a:ext>
            </a:extLst>
          </p:cNvPr>
          <p:cNvSpPr txBox="1"/>
          <p:nvPr/>
        </p:nvSpPr>
        <p:spPr>
          <a:xfrm>
            <a:off x="6584778" y="454755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2020</a:t>
            </a:r>
            <a:endParaRPr lang="zh-CN" altLang="en-US" sz="1600" b="1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1CE821-E42E-4F7C-916F-E0707CF896F9}"/>
              </a:ext>
            </a:extLst>
          </p:cNvPr>
          <p:cNvSpPr txBox="1"/>
          <p:nvPr/>
        </p:nvSpPr>
        <p:spPr>
          <a:xfrm>
            <a:off x="6516817" y="1289537"/>
            <a:ext cx="6399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b="1" dirty="0"/>
              <a:t>2015</a:t>
            </a:r>
            <a:endParaRPr lang="zh-CN" altLang="en-US" sz="16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A14ECB8-7DF3-4BA1-A5D6-5A95A287A41A}"/>
              </a:ext>
            </a:extLst>
          </p:cNvPr>
          <p:cNvSpPr txBox="1"/>
          <p:nvPr/>
        </p:nvSpPr>
        <p:spPr>
          <a:xfrm>
            <a:off x="2899789" y="283931"/>
            <a:ext cx="12105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数据获取</a:t>
            </a:r>
          </a:p>
        </p:txBody>
      </p:sp>
    </p:spTree>
    <p:extLst>
      <p:ext uri="{BB962C8B-B14F-4D97-AF65-F5344CB8AC3E}">
        <p14:creationId xmlns:p14="http://schemas.microsoft.com/office/powerpoint/2010/main" val="1283906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CD4A6AB-6D03-4084-92AD-6E718879E8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6713" y="1497928"/>
            <a:ext cx="8958574" cy="4727026"/>
          </a:xfrm>
          <a:prstGeom prst="rect">
            <a:avLst/>
          </a:prstGeom>
          <a:solidFill>
            <a:schemeClr val="accent2">
              <a:lumMod val="60000"/>
              <a:lumOff val="40000"/>
              <a:alpha val="61000"/>
            </a:schemeClr>
          </a:solidFill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D794B629-98AE-4CCB-9D2D-D410DE36D5AA}"/>
              </a:ext>
            </a:extLst>
          </p:cNvPr>
          <p:cNvSpPr/>
          <p:nvPr/>
        </p:nvSpPr>
        <p:spPr>
          <a:xfrm>
            <a:off x="1809384" y="2664435"/>
            <a:ext cx="8091854" cy="621690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442B0D64-6801-43BF-AAB9-FF5393666FDA}"/>
              </a:ext>
            </a:extLst>
          </p:cNvPr>
          <p:cNvSpPr/>
          <p:nvPr/>
        </p:nvSpPr>
        <p:spPr>
          <a:xfrm>
            <a:off x="1847484" y="3689325"/>
            <a:ext cx="8091854" cy="35689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0B62A2AB-9F59-4821-817B-B3B6061120D8}"/>
              </a:ext>
            </a:extLst>
          </p:cNvPr>
          <p:cNvSpPr/>
          <p:nvPr/>
        </p:nvSpPr>
        <p:spPr>
          <a:xfrm>
            <a:off x="1809384" y="4433264"/>
            <a:ext cx="8091854" cy="683566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2A8562B-041E-4E8C-B0A8-B9B268B19521}"/>
              </a:ext>
            </a:extLst>
          </p:cNvPr>
          <p:cNvSpPr txBox="1"/>
          <p:nvPr/>
        </p:nvSpPr>
        <p:spPr>
          <a:xfrm>
            <a:off x="1809384" y="1011543"/>
            <a:ext cx="37753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公共服务设施对人口收缩的响应</a:t>
            </a:r>
          </a:p>
        </p:txBody>
      </p:sp>
    </p:spTree>
    <p:extLst>
      <p:ext uri="{BB962C8B-B14F-4D97-AF65-F5344CB8AC3E}">
        <p14:creationId xmlns:p14="http://schemas.microsoft.com/office/powerpoint/2010/main" val="3745265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4611D66-78E8-41FF-B166-CD3D251C38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10" y="206619"/>
            <a:ext cx="4592518" cy="66513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3241E44-E1C7-47F5-B1B3-1ABB4DC5C5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6816" y="0"/>
            <a:ext cx="4755059" cy="685800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16ED47F-2513-492C-B0F5-F23900E1D9ED}"/>
              </a:ext>
            </a:extLst>
          </p:cNvPr>
          <p:cNvSpPr txBox="1"/>
          <p:nvPr/>
        </p:nvSpPr>
        <p:spPr>
          <a:xfrm>
            <a:off x="263769" y="1925516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2012-2015</a:t>
            </a:r>
            <a:endParaRPr lang="zh-CN" altLang="en-US" b="1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CB16E11-8E12-4234-9ECC-A3750793F388}"/>
              </a:ext>
            </a:extLst>
          </p:cNvPr>
          <p:cNvSpPr txBox="1"/>
          <p:nvPr/>
        </p:nvSpPr>
        <p:spPr>
          <a:xfrm>
            <a:off x="6333392" y="1888881"/>
            <a:ext cx="13260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2015-2020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24670407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EF9275C-FB4C-4AB0-A51F-6CACC44459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60" y="87924"/>
            <a:ext cx="2461136" cy="8572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D0B5DC73-67BE-4652-AFB1-3340B32AB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549532"/>
            <a:ext cx="4155679" cy="302039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41E1034-717E-4439-990C-75744A0DF1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6104" y="2549533"/>
            <a:ext cx="4223619" cy="302039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0EEFF2C-94FF-4AF7-B631-41A197C118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8348" y="2509967"/>
            <a:ext cx="4323652" cy="305996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0DD159FD-9E89-43DF-9F92-6FAB581685F0}"/>
              </a:ext>
            </a:extLst>
          </p:cNvPr>
          <p:cNvSpPr txBox="1"/>
          <p:nvPr/>
        </p:nvSpPr>
        <p:spPr>
          <a:xfrm>
            <a:off x="1332035" y="2188998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2012</a:t>
            </a:r>
            <a:endParaRPr lang="zh-CN" altLang="en-US" sz="16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0DF72EC3-A477-43D5-A1D5-D9D354114664}"/>
              </a:ext>
            </a:extLst>
          </p:cNvPr>
          <p:cNvSpPr txBox="1"/>
          <p:nvPr/>
        </p:nvSpPr>
        <p:spPr>
          <a:xfrm>
            <a:off x="5397742" y="2171413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2015</a:t>
            </a:r>
            <a:endParaRPr lang="zh-CN" altLang="en-US" sz="160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6EFDEA5-FD8B-457D-B73F-D56B2275CA0A}"/>
              </a:ext>
            </a:extLst>
          </p:cNvPr>
          <p:cNvSpPr txBox="1"/>
          <p:nvPr/>
        </p:nvSpPr>
        <p:spPr>
          <a:xfrm>
            <a:off x="9656885" y="2171412"/>
            <a:ext cx="6142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/>
              <a:t>2020</a:t>
            </a:r>
            <a:endParaRPr lang="zh-CN" altLang="en-US" sz="1600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A46D021F-6F1E-4D47-987E-A9DB61E6A60C}"/>
              </a:ext>
            </a:extLst>
          </p:cNvPr>
          <p:cNvSpPr txBox="1"/>
          <p:nvPr/>
        </p:nvSpPr>
        <p:spPr>
          <a:xfrm>
            <a:off x="1344867" y="1490298"/>
            <a:ext cx="42883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000" b="1" dirty="0">
                <a:solidFill>
                  <a:srgbClr val="0070C0"/>
                </a:solidFill>
              </a:rPr>
              <a:t>剥夺分析的基本空间单元：居住小区</a:t>
            </a:r>
          </a:p>
        </p:txBody>
      </p:sp>
    </p:spTree>
    <p:extLst>
      <p:ext uri="{BB962C8B-B14F-4D97-AF65-F5344CB8AC3E}">
        <p14:creationId xmlns:p14="http://schemas.microsoft.com/office/powerpoint/2010/main" val="42222626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560</TotalTime>
  <Words>397</Words>
  <Application>Microsoft Office PowerPoint</Application>
  <PresentationFormat>宽屏</PresentationFormat>
  <Paragraphs>34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15</vt:i4>
      </vt:variant>
    </vt:vector>
  </HeadingPairs>
  <TitlesOfParts>
    <vt:vector size="22" baseType="lpstr">
      <vt:lpstr>等线</vt:lpstr>
      <vt:lpstr>等线 Light</vt:lpstr>
      <vt:lpstr>宋体</vt:lpstr>
      <vt:lpstr>Arial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昱</dc:creator>
  <cp:lastModifiedBy>王 昱</cp:lastModifiedBy>
  <cp:revision>7</cp:revision>
  <dcterms:created xsi:type="dcterms:W3CDTF">2021-10-29T01:08:25Z</dcterms:created>
  <dcterms:modified xsi:type="dcterms:W3CDTF">2021-10-30T08:06:00Z</dcterms:modified>
</cp:coreProperties>
</file>